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74" r:id="rId3"/>
    <p:sldId id="257" r:id="rId4"/>
    <p:sldId id="263" r:id="rId5"/>
    <p:sldId id="258" r:id="rId6"/>
    <p:sldId id="259" r:id="rId7"/>
    <p:sldId id="305" r:id="rId8"/>
    <p:sldId id="309" r:id="rId9"/>
    <p:sldId id="260" r:id="rId10"/>
    <p:sldId id="310" r:id="rId11"/>
    <p:sldId id="261" r:id="rId12"/>
    <p:sldId id="288" r:id="rId13"/>
    <p:sldId id="289" r:id="rId14"/>
    <p:sldId id="262" r:id="rId15"/>
    <p:sldId id="264" r:id="rId16"/>
    <p:sldId id="265" r:id="rId17"/>
    <p:sldId id="266" r:id="rId18"/>
    <p:sldId id="267" r:id="rId19"/>
    <p:sldId id="268" r:id="rId20"/>
    <p:sldId id="269" r:id="rId21"/>
    <p:sldId id="270" r:id="rId22"/>
    <p:sldId id="271" r:id="rId23"/>
    <p:sldId id="272" r:id="rId24"/>
    <p:sldId id="273" r:id="rId25"/>
    <p:sldId id="275" r:id="rId26"/>
    <p:sldId id="276" r:id="rId27"/>
    <p:sldId id="277" r:id="rId28"/>
    <p:sldId id="278" r:id="rId29"/>
    <p:sldId id="279" r:id="rId30"/>
    <p:sldId id="281" r:id="rId31"/>
    <p:sldId id="282" r:id="rId32"/>
    <p:sldId id="283" r:id="rId33"/>
    <p:sldId id="284" r:id="rId34"/>
    <p:sldId id="285" r:id="rId35"/>
    <p:sldId id="286" r:id="rId36"/>
    <p:sldId id="290" r:id="rId37"/>
    <p:sldId id="291" r:id="rId38"/>
    <p:sldId id="306" r:id="rId39"/>
    <p:sldId id="293" r:id="rId40"/>
    <p:sldId id="294" r:id="rId41"/>
    <p:sldId id="295" r:id="rId42"/>
    <p:sldId id="296" r:id="rId43"/>
    <p:sldId id="297" r:id="rId44"/>
    <p:sldId id="298" r:id="rId45"/>
    <p:sldId id="299" r:id="rId46"/>
    <p:sldId id="300" r:id="rId47"/>
    <p:sldId id="301" r:id="rId48"/>
    <p:sldId id="302" r:id="rId49"/>
    <p:sldId id="304" r:id="rId50"/>
    <p:sldId id="30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6FB1A8-0A58-4BF0-AA20-54333815A009}" v="1" dt="2023-06-01T00:25:26.586"/>
    <p1510:client id="{6297551A-DAF1-42D1-A35A-FA46F320F4DF}" v="6" dt="2023-02-02T01:52:37.863"/>
    <p1510:client id="{74766B6F-443C-4982-95A3-A7FF3BC79479}" v="4" dt="2022-09-15T00:36:01.561"/>
    <p1510:client id="{8853BC2F-54B0-4666-BB1B-81B00F02B429}" v="2" dt="2023-01-31T02:21:36.306"/>
    <p1510:client id="{BF1E9417-73ED-4517-9F49-C3213C1C815F}" v="2" dt="2023-09-07T23:45:35.628"/>
    <p1510:client id="{CC9997A4-DD56-4CD5-A697-408909F958DD}" v="10" dt="2023-02-07T00:45:38.819"/>
    <p1510:client id="{EAB78B87-D804-480E-9460-88E3A15147A2}" v="2" dt="2023-05-25T02:06:55.493"/>
    <p1510:client id="{EED3D7F5-C3A7-4631-8A62-0E08ECE9BEC1}" v="21" dt="2023-09-13T01:34:10.7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86"/>
    <p:restoredTop sz="94599"/>
  </p:normalViewPr>
  <p:slideViewPr>
    <p:cSldViewPr snapToGrid="0" snapToObjects="1">
      <p:cViewPr varScale="1">
        <p:scale>
          <a:sx n="63" d="100"/>
          <a:sy n="63" d="100"/>
        </p:scale>
        <p:origin x="83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Vanderjack" userId="s28AH2FRLhozcXyu408fMfYKQelpch2oXBvga12vy0s=" providerId="None" clId="Web-{206FB1A8-0A58-4BF0-AA20-54333815A009}"/>
    <pc:docChg chg="delSld">
      <pc:chgData name="Brian Vanderjack" userId="s28AH2FRLhozcXyu408fMfYKQelpch2oXBvga12vy0s=" providerId="None" clId="Web-{206FB1A8-0A58-4BF0-AA20-54333815A009}" dt="2023-06-01T00:25:26.586" v="0"/>
      <pc:docMkLst>
        <pc:docMk/>
      </pc:docMkLst>
      <pc:sldChg chg="del">
        <pc:chgData name="Brian Vanderjack" userId="s28AH2FRLhozcXyu408fMfYKQelpch2oXBvga12vy0s=" providerId="None" clId="Web-{206FB1A8-0A58-4BF0-AA20-54333815A009}" dt="2023-06-01T00:25:26.586" v="0"/>
        <pc:sldMkLst>
          <pc:docMk/>
          <pc:sldMk cId="1736626281" sldId="280"/>
        </pc:sldMkLst>
      </pc:sldChg>
    </pc:docChg>
  </pc:docChgLst>
  <pc:docChgLst>
    <pc:chgData name="Brian Vanderjack" userId="s28AH2FRLhozcXyu408fMfYKQelpch2oXBvga12vy0s=" providerId="None" clId="Web-{74766B6F-443C-4982-95A3-A7FF3BC79479}"/>
    <pc:docChg chg="delSld modSld">
      <pc:chgData name="Brian Vanderjack" userId="s28AH2FRLhozcXyu408fMfYKQelpch2oXBvga12vy0s=" providerId="None" clId="Web-{74766B6F-443C-4982-95A3-A7FF3BC79479}" dt="2022-09-15T00:36:01.561" v="3"/>
      <pc:docMkLst>
        <pc:docMk/>
      </pc:docMkLst>
      <pc:sldChg chg="modSp">
        <pc:chgData name="Brian Vanderjack" userId="s28AH2FRLhozcXyu408fMfYKQelpch2oXBvga12vy0s=" providerId="None" clId="Web-{74766B6F-443C-4982-95A3-A7FF3BC79479}" dt="2022-09-14T23:44:42.997" v="2" actId="20577"/>
        <pc:sldMkLst>
          <pc:docMk/>
          <pc:sldMk cId="769525630" sldId="289"/>
        </pc:sldMkLst>
        <pc:spChg chg="mod">
          <ac:chgData name="Brian Vanderjack" userId="s28AH2FRLhozcXyu408fMfYKQelpch2oXBvga12vy0s=" providerId="None" clId="Web-{74766B6F-443C-4982-95A3-A7FF3BC79479}" dt="2022-09-14T23:44:42.997" v="2" actId="20577"/>
          <ac:spMkLst>
            <pc:docMk/>
            <pc:sldMk cId="769525630" sldId="289"/>
            <ac:spMk id="3" creationId="{0895221D-4A14-054C-8AC8-1A10DEBD93D1}"/>
          </ac:spMkLst>
        </pc:spChg>
      </pc:sldChg>
      <pc:sldChg chg="del">
        <pc:chgData name="Brian Vanderjack" userId="s28AH2FRLhozcXyu408fMfYKQelpch2oXBvga12vy0s=" providerId="None" clId="Web-{74766B6F-443C-4982-95A3-A7FF3BC79479}" dt="2022-09-15T00:36:01.561" v="3"/>
        <pc:sldMkLst>
          <pc:docMk/>
          <pc:sldMk cId="3280114139" sldId="307"/>
        </pc:sldMkLst>
      </pc:sldChg>
    </pc:docChg>
  </pc:docChgLst>
  <pc:docChgLst>
    <pc:chgData name="Brian Vanderjack" userId="s28AH2FRLhozcXyu408fMfYKQelpch2oXBvga12vy0s=" providerId="None" clId="Web-{8853BC2F-54B0-4666-BB1B-81B00F02B429}"/>
    <pc:docChg chg="modSld">
      <pc:chgData name="Brian Vanderjack" userId="s28AH2FRLhozcXyu408fMfYKQelpch2oXBvga12vy0s=" providerId="None" clId="Web-{8853BC2F-54B0-4666-BB1B-81B00F02B429}" dt="2023-01-31T02:21:36.306" v="1" actId="20577"/>
      <pc:docMkLst>
        <pc:docMk/>
      </pc:docMkLst>
      <pc:sldChg chg="modSp">
        <pc:chgData name="Brian Vanderjack" userId="s28AH2FRLhozcXyu408fMfYKQelpch2oXBvga12vy0s=" providerId="None" clId="Web-{8853BC2F-54B0-4666-BB1B-81B00F02B429}" dt="2023-01-31T02:21:36.306" v="1" actId="20577"/>
        <pc:sldMkLst>
          <pc:docMk/>
          <pc:sldMk cId="2551737458" sldId="262"/>
        </pc:sldMkLst>
        <pc:spChg chg="mod">
          <ac:chgData name="Brian Vanderjack" userId="s28AH2FRLhozcXyu408fMfYKQelpch2oXBvga12vy0s=" providerId="None" clId="Web-{8853BC2F-54B0-4666-BB1B-81B00F02B429}" dt="2023-01-31T02:21:36.306" v="1" actId="20577"/>
          <ac:spMkLst>
            <pc:docMk/>
            <pc:sldMk cId="2551737458" sldId="262"/>
            <ac:spMk id="3" creationId="{4E80BDE5-710F-0F4B-B79B-3A9B6EDCF8B4}"/>
          </ac:spMkLst>
        </pc:spChg>
      </pc:sldChg>
    </pc:docChg>
  </pc:docChgLst>
  <pc:docChgLst>
    <pc:chgData name="Brian Vanderjack" userId="s28AH2FRLhozcXyu408fMfYKQelpch2oXBvga12vy0s=" providerId="None" clId="Web-{6297551A-DAF1-42D1-A35A-FA46F320F4DF}"/>
    <pc:docChg chg="delSld modSld">
      <pc:chgData name="Brian Vanderjack" userId="s28AH2FRLhozcXyu408fMfYKQelpch2oXBvga12vy0s=" providerId="None" clId="Web-{6297551A-DAF1-42D1-A35A-FA46F320F4DF}" dt="2023-02-02T01:52:37.863" v="3"/>
      <pc:docMkLst>
        <pc:docMk/>
      </pc:docMkLst>
      <pc:sldChg chg="modSp">
        <pc:chgData name="Brian Vanderjack" userId="s28AH2FRLhozcXyu408fMfYKQelpch2oXBvga12vy0s=" providerId="None" clId="Web-{6297551A-DAF1-42D1-A35A-FA46F320F4DF}" dt="2023-02-02T01:48:51.186" v="2" actId="20577"/>
        <pc:sldMkLst>
          <pc:docMk/>
          <pc:sldMk cId="4167675766" sldId="305"/>
        </pc:sldMkLst>
        <pc:spChg chg="mod">
          <ac:chgData name="Brian Vanderjack" userId="s28AH2FRLhozcXyu408fMfYKQelpch2oXBvga12vy0s=" providerId="None" clId="Web-{6297551A-DAF1-42D1-A35A-FA46F320F4DF}" dt="2023-02-02T01:48:51.186" v="2" actId="20577"/>
          <ac:spMkLst>
            <pc:docMk/>
            <pc:sldMk cId="4167675766" sldId="305"/>
            <ac:spMk id="6" creationId="{71BE7ABA-2DEA-7D49-A4D5-F7823E89DC49}"/>
          </ac:spMkLst>
        </pc:spChg>
      </pc:sldChg>
      <pc:sldChg chg="del">
        <pc:chgData name="Brian Vanderjack" userId="s28AH2FRLhozcXyu408fMfYKQelpch2oXBvga12vy0s=" providerId="None" clId="Web-{6297551A-DAF1-42D1-A35A-FA46F320F4DF}" dt="2023-02-02T01:52:37.863" v="3"/>
        <pc:sldMkLst>
          <pc:docMk/>
          <pc:sldMk cId="1978624127" sldId="311"/>
        </pc:sldMkLst>
      </pc:sldChg>
    </pc:docChg>
  </pc:docChgLst>
  <pc:docChgLst>
    <pc:chgData name="Brian Vanderjack" userId="s28AH2FRLhozcXyu408fMfYKQelpch2oXBvga12vy0s=" providerId="None" clId="Web-{CC9997A4-DD56-4CD5-A697-408909F958DD}"/>
    <pc:docChg chg="modSld">
      <pc:chgData name="Brian Vanderjack" userId="s28AH2FRLhozcXyu408fMfYKQelpch2oXBvga12vy0s=" providerId="None" clId="Web-{CC9997A4-DD56-4CD5-A697-408909F958DD}" dt="2023-02-07T00:45:38.819" v="9" actId="20577"/>
      <pc:docMkLst>
        <pc:docMk/>
      </pc:docMkLst>
      <pc:sldChg chg="modSp">
        <pc:chgData name="Brian Vanderjack" userId="s28AH2FRLhozcXyu408fMfYKQelpch2oXBvga12vy0s=" providerId="None" clId="Web-{CC9997A4-DD56-4CD5-A697-408909F958DD}" dt="2023-02-07T00:45:38.819" v="9" actId="20577"/>
        <pc:sldMkLst>
          <pc:docMk/>
          <pc:sldMk cId="1670634106" sldId="283"/>
        </pc:sldMkLst>
        <pc:spChg chg="mod">
          <ac:chgData name="Brian Vanderjack" userId="s28AH2FRLhozcXyu408fMfYKQelpch2oXBvga12vy0s=" providerId="None" clId="Web-{CC9997A4-DD56-4CD5-A697-408909F958DD}" dt="2023-02-07T00:45:38.819" v="9" actId="20577"/>
          <ac:spMkLst>
            <pc:docMk/>
            <pc:sldMk cId="1670634106" sldId="283"/>
            <ac:spMk id="3" creationId="{E5AE02E3-9485-1D40-8C02-2D053981D235}"/>
          </ac:spMkLst>
        </pc:spChg>
      </pc:sldChg>
    </pc:docChg>
  </pc:docChgLst>
  <pc:docChgLst>
    <pc:chgData name="Brian Vanderjack" clId="Web-{EED3D7F5-C3A7-4631-8A62-0E08ECE9BEC1}"/>
    <pc:docChg chg="modSld">
      <pc:chgData name="Brian Vanderjack" userId="" providerId="" clId="Web-{EED3D7F5-C3A7-4631-8A62-0E08ECE9BEC1}" dt="2023-09-13T01:34:10.708" v="20" actId="20577"/>
      <pc:docMkLst>
        <pc:docMk/>
      </pc:docMkLst>
      <pc:sldChg chg="modSp">
        <pc:chgData name="Brian Vanderjack" userId="" providerId="" clId="Web-{EED3D7F5-C3A7-4631-8A62-0E08ECE9BEC1}" dt="2023-09-13T00:43:47.731" v="3" actId="20577"/>
        <pc:sldMkLst>
          <pc:docMk/>
          <pc:sldMk cId="766540462" sldId="263"/>
        </pc:sldMkLst>
        <pc:spChg chg="mod">
          <ac:chgData name="Brian Vanderjack" userId="" providerId="" clId="Web-{EED3D7F5-C3A7-4631-8A62-0E08ECE9BEC1}" dt="2023-09-13T00:43:47.731" v="3" actId="20577"/>
          <ac:spMkLst>
            <pc:docMk/>
            <pc:sldMk cId="766540462" sldId="263"/>
            <ac:spMk id="3" creationId="{89CBE410-A6FB-864B-AA52-B6BAE9C59C17}"/>
          </ac:spMkLst>
        </pc:spChg>
      </pc:sldChg>
      <pc:sldChg chg="modSp">
        <pc:chgData name="Brian Vanderjack" userId="" providerId="" clId="Web-{EED3D7F5-C3A7-4631-8A62-0E08ECE9BEC1}" dt="2023-09-13T01:34:10.708" v="20" actId="20577"/>
        <pc:sldMkLst>
          <pc:docMk/>
          <pc:sldMk cId="1312604571" sldId="277"/>
        </pc:sldMkLst>
        <pc:spChg chg="mod">
          <ac:chgData name="Brian Vanderjack" userId="" providerId="" clId="Web-{EED3D7F5-C3A7-4631-8A62-0E08ECE9BEC1}" dt="2023-09-13T01:34:10.708" v="20" actId="20577"/>
          <ac:spMkLst>
            <pc:docMk/>
            <pc:sldMk cId="1312604571" sldId="277"/>
            <ac:spMk id="3" creationId="{B1031E72-EBC8-434D-8CFD-5014248FE871}"/>
          </ac:spMkLst>
        </pc:spChg>
      </pc:sldChg>
    </pc:docChg>
  </pc:docChgLst>
  <pc:docChgLst>
    <pc:chgData name="Brian Vanderjack" userId="s28AH2FRLhozcXyu408fMfYKQelpch2oXBvga12vy0s=" providerId="None" clId="Web-{EAB78B87-D804-480E-9460-88E3A15147A2}"/>
    <pc:docChg chg="modSld">
      <pc:chgData name="Brian Vanderjack" userId="s28AH2FRLhozcXyu408fMfYKQelpch2oXBvga12vy0s=" providerId="None" clId="Web-{EAB78B87-D804-480E-9460-88E3A15147A2}" dt="2023-05-25T02:06:55.493" v="1" actId="20577"/>
      <pc:docMkLst>
        <pc:docMk/>
      </pc:docMkLst>
      <pc:sldChg chg="modSp">
        <pc:chgData name="Brian Vanderjack" userId="s28AH2FRLhozcXyu408fMfYKQelpch2oXBvga12vy0s=" providerId="None" clId="Web-{EAB78B87-D804-480E-9460-88E3A15147A2}" dt="2023-05-25T02:06:55.493" v="1" actId="20577"/>
        <pc:sldMkLst>
          <pc:docMk/>
          <pc:sldMk cId="766540462" sldId="263"/>
        </pc:sldMkLst>
        <pc:spChg chg="mod">
          <ac:chgData name="Brian Vanderjack" userId="s28AH2FRLhozcXyu408fMfYKQelpch2oXBvga12vy0s=" providerId="None" clId="Web-{EAB78B87-D804-480E-9460-88E3A15147A2}" dt="2023-05-25T02:06:55.493" v="1" actId="20577"/>
          <ac:spMkLst>
            <pc:docMk/>
            <pc:sldMk cId="766540462" sldId="263"/>
            <ac:spMk id="3" creationId="{89CBE410-A6FB-864B-AA52-B6BAE9C59C17}"/>
          </ac:spMkLst>
        </pc:spChg>
      </pc:sldChg>
    </pc:docChg>
  </pc:docChgLst>
  <pc:docChgLst>
    <pc:chgData name="Brian Vanderjack" clId="Web-{BF1E9417-73ED-4517-9F49-C3213C1C815F}"/>
    <pc:docChg chg="addSld delSld">
      <pc:chgData name="Brian Vanderjack" userId="" providerId="" clId="Web-{BF1E9417-73ED-4517-9F49-C3213C1C815F}" dt="2023-09-07T23:45:35.628" v="1"/>
      <pc:docMkLst>
        <pc:docMk/>
      </pc:docMkLst>
      <pc:sldChg chg="new del">
        <pc:chgData name="Brian Vanderjack" userId="" providerId="" clId="Web-{BF1E9417-73ED-4517-9F49-C3213C1C815F}" dt="2023-09-07T23:45:35.628" v="1"/>
        <pc:sldMkLst>
          <pc:docMk/>
          <pc:sldMk cId="3299575314" sldId="31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67C49-7047-F64C-B936-26E8555A7587}" type="datetimeFigureOut">
              <a:rPr lang="en-US" smtClean="0"/>
              <a:t>9/12/2023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28977C-C562-AF44-97B5-43C66367A5C4}" type="slidenum">
              <a:rPr lang="en-US" smtClean="0"/>
              <a:t>‹#›</a:t>
            </a:fld>
            <a:endParaRPr lang="en-US"/>
          </a:p>
        </p:txBody>
      </p:sp>
    </p:spTree>
    <p:extLst>
      <p:ext uri="{BB962C8B-B14F-4D97-AF65-F5344CB8AC3E}">
        <p14:creationId xmlns:p14="http://schemas.microsoft.com/office/powerpoint/2010/main" val="1191161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7BFA2-3D67-E64D-A0A5-9A2D5CECFE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86B612-BEE2-C244-8770-1D64301B9B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EC6704-CE85-C848-B604-668E98C12B07}"/>
              </a:ext>
            </a:extLst>
          </p:cNvPr>
          <p:cNvSpPr>
            <a:spLocks noGrp="1"/>
          </p:cNvSpPr>
          <p:nvPr>
            <p:ph type="dt" sz="half" idx="10"/>
          </p:nvPr>
        </p:nvSpPr>
        <p:spPr/>
        <p:txBody>
          <a:bodyPr/>
          <a:lstStyle/>
          <a:p>
            <a:fld id="{2ECA5C17-7D70-4848-BEED-36D554F1AF3B}" type="datetime1">
              <a:rPr lang="en-US" smtClean="0"/>
              <a:t>9/12/2023</a:t>
            </a:fld>
            <a:endParaRPr lang="en-US"/>
          </a:p>
        </p:txBody>
      </p:sp>
      <p:sp>
        <p:nvSpPr>
          <p:cNvPr id="5" name="Footer Placeholder 4">
            <a:extLst>
              <a:ext uri="{FF2B5EF4-FFF2-40B4-BE49-F238E27FC236}">
                <a16:creationId xmlns:a16="http://schemas.microsoft.com/office/drawing/2014/main" id="{A96DEF79-4FDD-0749-95F8-7B92C6C7C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364172-091E-3C42-8CCF-2B9F5DACBAD2}"/>
              </a:ext>
            </a:extLst>
          </p:cNvPr>
          <p:cNvSpPr>
            <a:spLocks noGrp="1"/>
          </p:cNvSpPr>
          <p:nvPr>
            <p:ph type="sldNum" sz="quarter" idx="12"/>
          </p:nvPr>
        </p:nvSpPr>
        <p:spPr/>
        <p:txBody>
          <a:bodyPr/>
          <a:lstStyle/>
          <a:p>
            <a:fld id="{D0154127-6A88-3744-9236-CC5E1F43F33A}" type="slidenum">
              <a:rPr lang="en-US" smtClean="0"/>
              <a:t>‹#›</a:t>
            </a:fld>
            <a:endParaRPr lang="en-US"/>
          </a:p>
        </p:txBody>
      </p:sp>
    </p:spTree>
    <p:extLst>
      <p:ext uri="{BB962C8B-B14F-4D97-AF65-F5344CB8AC3E}">
        <p14:creationId xmlns:p14="http://schemas.microsoft.com/office/powerpoint/2010/main" val="3547810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D45C-1704-C545-A9CF-4C0B3814D4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AE0EED-90DA-6F4B-8EBF-7F5EC8D24AD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50C321-1AFC-4443-9BDE-ED247F9A6D5E}"/>
              </a:ext>
            </a:extLst>
          </p:cNvPr>
          <p:cNvSpPr>
            <a:spLocks noGrp="1"/>
          </p:cNvSpPr>
          <p:nvPr>
            <p:ph type="dt" sz="half" idx="10"/>
          </p:nvPr>
        </p:nvSpPr>
        <p:spPr/>
        <p:txBody>
          <a:bodyPr/>
          <a:lstStyle/>
          <a:p>
            <a:fld id="{63A7D02B-9A53-C348-BB74-EE6B529A6A22}" type="datetime1">
              <a:rPr lang="en-US" smtClean="0"/>
              <a:t>9/12/2023</a:t>
            </a:fld>
            <a:endParaRPr lang="en-US"/>
          </a:p>
        </p:txBody>
      </p:sp>
      <p:sp>
        <p:nvSpPr>
          <p:cNvPr id="5" name="Footer Placeholder 4">
            <a:extLst>
              <a:ext uri="{FF2B5EF4-FFF2-40B4-BE49-F238E27FC236}">
                <a16:creationId xmlns:a16="http://schemas.microsoft.com/office/drawing/2014/main" id="{862B4CF2-722C-2E47-983F-78F129DA2D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4D9ADA-D03D-C641-97AD-0DB9A740EE70}"/>
              </a:ext>
            </a:extLst>
          </p:cNvPr>
          <p:cNvSpPr>
            <a:spLocks noGrp="1"/>
          </p:cNvSpPr>
          <p:nvPr>
            <p:ph type="sldNum" sz="quarter" idx="12"/>
          </p:nvPr>
        </p:nvSpPr>
        <p:spPr/>
        <p:txBody>
          <a:bodyPr/>
          <a:lstStyle/>
          <a:p>
            <a:fld id="{D0154127-6A88-3744-9236-CC5E1F43F33A}" type="slidenum">
              <a:rPr lang="en-US" smtClean="0"/>
              <a:t>‹#›</a:t>
            </a:fld>
            <a:endParaRPr lang="en-US"/>
          </a:p>
        </p:txBody>
      </p:sp>
    </p:spTree>
    <p:extLst>
      <p:ext uri="{BB962C8B-B14F-4D97-AF65-F5344CB8AC3E}">
        <p14:creationId xmlns:p14="http://schemas.microsoft.com/office/powerpoint/2010/main" val="303899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BAE5B2-E294-584C-98ED-6DF018DE19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0137C9-C0E8-BC4B-82AF-CE9455037B2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2C6DC2-141A-034A-AD74-DC53B67D47D8}"/>
              </a:ext>
            </a:extLst>
          </p:cNvPr>
          <p:cNvSpPr>
            <a:spLocks noGrp="1"/>
          </p:cNvSpPr>
          <p:nvPr>
            <p:ph type="dt" sz="half" idx="10"/>
          </p:nvPr>
        </p:nvSpPr>
        <p:spPr/>
        <p:txBody>
          <a:bodyPr/>
          <a:lstStyle/>
          <a:p>
            <a:fld id="{3CDB704B-383D-8E45-A718-DC43648DEDC9}" type="datetime1">
              <a:rPr lang="en-US" smtClean="0"/>
              <a:t>9/12/2023</a:t>
            </a:fld>
            <a:endParaRPr lang="en-US"/>
          </a:p>
        </p:txBody>
      </p:sp>
      <p:sp>
        <p:nvSpPr>
          <p:cNvPr id="5" name="Footer Placeholder 4">
            <a:extLst>
              <a:ext uri="{FF2B5EF4-FFF2-40B4-BE49-F238E27FC236}">
                <a16:creationId xmlns:a16="http://schemas.microsoft.com/office/drawing/2014/main" id="{3FB6DEF8-14BE-684A-9613-73F6F0887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2AE930-093F-2349-A044-4A17B676B83E}"/>
              </a:ext>
            </a:extLst>
          </p:cNvPr>
          <p:cNvSpPr>
            <a:spLocks noGrp="1"/>
          </p:cNvSpPr>
          <p:nvPr>
            <p:ph type="sldNum" sz="quarter" idx="12"/>
          </p:nvPr>
        </p:nvSpPr>
        <p:spPr/>
        <p:txBody>
          <a:bodyPr/>
          <a:lstStyle/>
          <a:p>
            <a:fld id="{D0154127-6A88-3744-9236-CC5E1F43F33A}" type="slidenum">
              <a:rPr lang="en-US" smtClean="0"/>
              <a:t>‹#›</a:t>
            </a:fld>
            <a:endParaRPr lang="en-US"/>
          </a:p>
        </p:txBody>
      </p:sp>
    </p:spTree>
    <p:extLst>
      <p:ext uri="{BB962C8B-B14F-4D97-AF65-F5344CB8AC3E}">
        <p14:creationId xmlns:p14="http://schemas.microsoft.com/office/powerpoint/2010/main" val="2260855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60732-8744-CD4B-A931-D8ADD36314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E6D80A-66F3-0940-B022-66495AF2F93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63822-7506-CC4E-92C6-59A012677DBE}"/>
              </a:ext>
            </a:extLst>
          </p:cNvPr>
          <p:cNvSpPr>
            <a:spLocks noGrp="1"/>
          </p:cNvSpPr>
          <p:nvPr>
            <p:ph type="dt" sz="half" idx="10"/>
          </p:nvPr>
        </p:nvSpPr>
        <p:spPr/>
        <p:txBody>
          <a:bodyPr/>
          <a:lstStyle/>
          <a:p>
            <a:fld id="{1964C840-B280-454E-982B-8531CC95A27B}" type="datetime1">
              <a:rPr lang="en-US" smtClean="0"/>
              <a:t>9/12/2023</a:t>
            </a:fld>
            <a:endParaRPr lang="en-US"/>
          </a:p>
        </p:txBody>
      </p:sp>
      <p:sp>
        <p:nvSpPr>
          <p:cNvPr id="5" name="Footer Placeholder 4">
            <a:extLst>
              <a:ext uri="{FF2B5EF4-FFF2-40B4-BE49-F238E27FC236}">
                <a16:creationId xmlns:a16="http://schemas.microsoft.com/office/drawing/2014/main" id="{BD087222-B6DF-FE43-9C1B-442F1AC1E4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4ADC39-45DA-D24A-A8EA-D127617B3D7D}"/>
              </a:ext>
            </a:extLst>
          </p:cNvPr>
          <p:cNvSpPr>
            <a:spLocks noGrp="1"/>
          </p:cNvSpPr>
          <p:nvPr>
            <p:ph type="sldNum" sz="quarter" idx="12"/>
          </p:nvPr>
        </p:nvSpPr>
        <p:spPr/>
        <p:txBody>
          <a:bodyPr/>
          <a:lstStyle/>
          <a:p>
            <a:fld id="{D0154127-6A88-3744-9236-CC5E1F43F33A}" type="slidenum">
              <a:rPr lang="en-US" smtClean="0"/>
              <a:t>‹#›</a:t>
            </a:fld>
            <a:endParaRPr lang="en-US"/>
          </a:p>
        </p:txBody>
      </p:sp>
    </p:spTree>
    <p:extLst>
      <p:ext uri="{BB962C8B-B14F-4D97-AF65-F5344CB8AC3E}">
        <p14:creationId xmlns:p14="http://schemas.microsoft.com/office/powerpoint/2010/main" val="2667610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EDBA1-BE82-1D49-B139-9D22F484D7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756CF0-A79D-0248-95BD-8DB2B531CF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40BB73-E15B-B643-8BBA-54D2868A48A2}"/>
              </a:ext>
            </a:extLst>
          </p:cNvPr>
          <p:cNvSpPr>
            <a:spLocks noGrp="1"/>
          </p:cNvSpPr>
          <p:nvPr>
            <p:ph type="dt" sz="half" idx="10"/>
          </p:nvPr>
        </p:nvSpPr>
        <p:spPr/>
        <p:txBody>
          <a:bodyPr/>
          <a:lstStyle/>
          <a:p>
            <a:fld id="{6EAB19AC-535C-4F40-859B-9E9C9A2F0CA9}" type="datetime1">
              <a:rPr lang="en-US" smtClean="0"/>
              <a:t>9/12/2023</a:t>
            </a:fld>
            <a:endParaRPr lang="en-US"/>
          </a:p>
        </p:txBody>
      </p:sp>
      <p:sp>
        <p:nvSpPr>
          <p:cNvPr id="5" name="Footer Placeholder 4">
            <a:extLst>
              <a:ext uri="{FF2B5EF4-FFF2-40B4-BE49-F238E27FC236}">
                <a16:creationId xmlns:a16="http://schemas.microsoft.com/office/drawing/2014/main" id="{C5B222EA-BC85-CC4A-A31A-131B964C87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0C41C0-A0F9-4543-AEE8-EA6546C9C74B}"/>
              </a:ext>
            </a:extLst>
          </p:cNvPr>
          <p:cNvSpPr>
            <a:spLocks noGrp="1"/>
          </p:cNvSpPr>
          <p:nvPr>
            <p:ph type="sldNum" sz="quarter" idx="12"/>
          </p:nvPr>
        </p:nvSpPr>
        <p:spPr/>
        <p:txBody>
          <a:bodyPr/>
          <a:lstStyle/>
          <a:p>
            <a:fld id="{D0154127-6A88-3744-9236-CC5E1F43F33A}" type="slidenum">
              <a:rPr lang="en-US" smtClean="0"/>
              <a:t>‹#›</a:t>
            </a:fld>
            <a:endParaRPr lang="en-US"/>
          </a:p>
        </p:txBody>
      </p:sp>
    </p:spTree>
    <p:extLst>
      <p:ext uri="{BB962C8B-B14F-4D97-AF65-F5344CB8AC3E}">
        <p14:creationId xmlns:p14="http://schemas.microsoft.com/office/powerpoint/2010/main" val="2876428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226D8-386E-4E4A-A5F1-6E24F549DF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FC4A13-75E4-5A4B-82A6-D2FB6A81A6C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00B8CC-6177-3D45-9A12-E7FB7F5DF49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7FBBBA-29DE-8A45-B83A-4F00670E9A83}"/>
              </a:ext>
            </a:extLst>
          </p:cNvPr>
          <p:cNvSpPr>
            <a:spLocks noGrp="1"/>
          </p:cNvSpPr>
          <p:nvPr>
            <p:ph type="dt" sz="half" idx="10"/>
          </p:nvPr>
        </p:nvSpPr>
        <p:spPr/>
        <p:txBody>
          <a:bodyPr/>
          <a:lstStyle/>
          <a:p>
            <a:fld id="{42A2E4A9-7838-2F4B-B689-DA22153D7E66}" type="datetime1">
              <a:rPr lang="en-US" smtClean="0"/>
              <a:t>9/12/2023</a:t>
            </a:fld>
            <a:endParaRPr lang="en-US"/>
          </a:p>
        </p:txBody>
      </p:sp>
      <p:sp>
        <p:nvSpPr>
          <p:cNvPr id="6" name="Footer Placeholder 5">
            <a:extLst>
              <a:ext uri="{FF2B5EF4-FFF2-40B4-BE49-F238E27FC236}">
                <a16:creationId xmlns:a16="http://schemas.microsoft.com/office/drawing/2014/main" id="{EB7E68A1-4DE0-2040-A69F-6F11FD2A99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22766C-CC36-2543-A8F8-10F388964933}"/>
              </a:ext>
            </a:extLst>
          </p:cNvPr>
          <p:cNvSpPr>
            <a:spLocks noGrp="1"/>
          </p:cNvSpPr>
          <p:nvPr>
            <p:ph type="sldNum" sz="quarter" idx="12"/>
          </p:nvPr>
        </p:nvSpPr>
        <p:spPr/>
        <p:txBody>
          <a:bodyPr/>
          <a:lstStyle/>
          <a:p>
            <a:fld id="{D0154127-6A88-3744-9236-CC5E1F43F33A}" type="slidenum">
              <a:rPr lang="en-US" smtClean="0"/>
              <a:t>‹#›</a:t>
            </a:fld>
            <a:endParaRPr lang="en-US"/>
          </a:p>
        </p:txBody>
      </p:sp>
    </p:spTree>
    <p:extLst>
      <p:ext uri="{BB962C8B-B14F-4D97-AF65-F5344CB8AC3E}">
        <p14:creationId xmlns:p14="http://schemas.microsoft.com/office/powerpoint/2010/main" val="956674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20528-7E87-4842-A51E-1EFF68BFC7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9B57E5-6465-8841-BB90-131C13BB2E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F1C010D-F6E1-974F-AE78-661324146CB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0FFF35-4BF3-7445-9544-EA968B4275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9AF8784-DC17-E849-886F-464B9A07462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57CAE0-056A-3C4B-ADF5-63D88AA7EF06}"/>
              </a:ext>
            </a:extLst>
          </p:cNvPr>
          <p:cNvSpPr>
            <a:spLocks noGrp="1"/>
          </p:cNvSpPr>
          <p:nvPr>
            <p:ph type="dt" sz="half" idx="10"/>
          </p:nvPr>
        </p:nvSpPr>
        <p:spPr/>
        <p:txBody>
          <a:bodyPr/>
          <a:lstStyle/>
          <a:p>
            <a:fld id="{83B9D122-E300-CC46-95F2-84FE134A1B7E}" type="datetime1">
              <a:rPr lang="en-US" smtClean="0"/>
              <a:t>9/12/2023</a:t>
            </a:fld>
            <a:endParaRPr lang="en-US"/>
          </a:p>
        </p:txBody>
      </p:sp>
      <p:sp>
        <p:nvSpPr>
          <p:cNvPr id="8" name="Footer Placeholder 7">
            <a:extLst>
              <a:ext uri="{FF2B5EF4-FFF2-40B4-BE49-F238E27FC236}">
                <a16:creationId xmlns:a16="http://schemas.microsoft.com/office/drawing/2014/main" id="{22C90D62-9B7E-894B-BDF4-B5C1A91882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53FB9A-4779-D842-AF4B-5AA8B2049AB4}"/>
              </a:ext>
            </a:extLst>
          </p:cNvPr>
          <p:cNvSpPr>
            <a:spLocks noGrp="1"/>
          </p:cNvSpPr>
          <p:nvPr>
            <p:ph type="sldNum" sz="quarter" idx="12"/>
          </p:nvPr>
        </p:nvSpPr>
        <p:spPr/>
        <p:txBody>
          <a:bodyPr/>
          <a:lstStyle/>
          <a:p>
            <a:fld id="{D0154127-6A88-3744-9236-CC5E1F43F33A}" type="slidenum">
              <a:rPr lang="en-US" smtClean="0"/>
              <a:t>‹#›</a:t>
            </a:fld>
            <a:endParaRPr lang="en-US"/>
          </a:p>
        </p:txBody>
      </p:sp>
    </p:spTree>
    <p:extLst>
      <p:ext uri="{BB962C8B-B14F-4D97-AF65-F5344CB8AC3E}">
        <p14:creationId xmlns:p14="http://schemas.microsoft.com/office/powerpoint/2010/main" val="4099959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579CC-A349-2442-9640-B5BA12A659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42031A-57AD-034C-8B6C-5DD79B9F77F0}"/>
              </a:ext>
            </a:extLst>
          </p:cNvPr>
          <p:cNvSpPr>
            <a:spLocks noGrp="1"/>
          </p:cNvSpPr>
          <p:nvPr>
            <p:ph type="dt" sz="half" idx="10"/>
          </p:nvPr>
        </p:nvSpPr>
        <p:spPr/>
        <p:txBody>
          <a:bodyPr/>
          <a:lstStyle/>
          <a:p>
            <a:fld id="{B8DBC556-E331-2740-8B1D-BE812DE03E14}" type="datetime1">
              <a:rPr lang="en-US" smtClean="0"/>
              <a:t>9/12/2023</a:t>
            </a:fld>
            <a:endParaRPr lang="en-US"/>
          </a:p>
        </p:txBody>
      </p:sp>
      <p:sp>
        <p:nvSpPr>
          <p:cNvPr id="4" name="Footer Placeholder 3">
            <a:extLst>
              <a:ext uri="{FF2B5EF4-FFF2-40B4-BE49-F238E27FC236}">
                <a16:creationId xmlns:a16="http://schemas.microsoft.com/office/drawing/2014/main" id="{9332570B-FDB5-9641-B011-2963C81D56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07054F-0C4C-3C40-A69F-B057A94FED30}"/>
              </a:ext>
            </a:extLst>
          </p:cNvPr>
          <p:cNvSpPr>
            <a:spLocks noGrp="1"/>
          </p:cNvSpPr>
          <p:nvPr>
            <p:ph type="sldNum" sz="quarter" idx="12"/>
          </p:nvPr>
        </p:nvSpPr>
        <p:spPr/>
        <p:txBody>
          <a:bodyPr/>
          <a:lstStyle/>
          <a:p>
            <a:fld id="{D0154127-6A88-3744-9236-CC5E1F43F33A}" type="slidenum">
              <a:rPr lang="en-US" smtClean="0"/>
              <a:t>‹#›</a:t>
            </a:fld>
            <a:endParaRPr lang="en-US"/>
          </a:p>
        </p:txBody>
      </p:sp>
    </p:spTree>
    <p:extLst>
      <p:ext uri="{BB962C8B-B14F-4D97-AF65-F5344CB8AC3E}">
        <p14:creationId xmlns:p14="http://schemas.microsoft.com/office/powerpoint/2010/main" val="273410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E3C19C-7EB1-A141-B866-18B10EFB628F}"/>
              </a:ext>
            </a:extLst>
          </p:cNvPr>
          <p:cNvSpPr>
            <a:spLocks noGrp="1"/>
          </p:cNvSpPr>
          <p:nvPr>
            <p:ph type="dt" sz="half" idx="10"/>
          </p:nvPr>
        </p:nvSpPr>
        <p:spPr/>
        <p:txBody>
          <a:bodyPr/>
          <a:lstStyle/>
          <a:p>
            <a:fld id="{266FC0B4-C186-4942-A530-2A1564A757BD}" type="datetime1">
              <a:rPr lang="en-US" smtClean="0"/>
              <a:t>9/12/2023</a:t>
            </a:fld>
            <a:endParaRPr lang="en-US"/>
          </a:p>
        </p:txBody>
      </p:sp>
      <p:sp>
        <p:nvSpPr>
          <p:cNvPr id="3" name="Footer Placeholder 2">
            <a:extLst>
              <a:ext uri="{FF2B5EF4-FFF2-40B4-BE49-F238E27FC236}">
                <a16:creationId xmlns:a16="http://schemas.microsoft.com/office/drawing/2014/main" id="{9364431E-67F6-CD43-9AE7-ACD230616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F943C7-D601-D94C-8331-6D9D3115E275}"/>
              </a:ext>
            </a:extLst>
          </p:cNvPr>
          <p:cNvSpPr>
            <a:spLocks noGrp="1"/>
          </p:cNvSpPr>
          <p:nvPr>
            <p:ph type="sldNum" sz="quarter" idx="12"/>
          </p:nvPr>
        </p:nvSpPr>
        <p:spPr/>
        <p:txBody>
          <a:bodyPr/>
          <a:lstStyle/>
          <a:p>
            <a:fld id="{D0154127-6A88-3744-9236-CC5E1F43F33A}" type="slidenum">
              <a:rPr lang="en-US" smtClean="0"/>
              <a:t>‹#›</a:t>
            </a:fld>
            <a:endParaRPr lang="en-US"/>
          </a:p>
        </p:txBody>
      </p:sp>
    </p:spTree>
    <p:extLst>
      <p:ext uri="{BB962C8B-B14F-4D97-AF65-F5344CB8AC3E}">
        <p14:creationId xmlns:p14="http://schemas.microsoft.com/office/powerpoint/2010/main" val="646427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A81E8-3139-0249-9DF2-0BABDEE2BA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862A52-A247-0241-A1C7-23A18530A3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874897-A09D-1341-A1D4-6EE96A0660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D14CFFE-48DE-8949-A1F7-A2145BE938E2}"/>
              </a:ext>
            </a:extLst>
          </p:cNvPr>
          <p:cNvSpPr>
            <a:spLocks noGrp="1"/>
          </p:cNvSpPr>
          <p:nvPr>
            <p:ph type="dt" sz="half" idx="10"/>
          </p:nvPr>
        </p:nvSpPr>
        <p:spPr/>
        <p:txBody>
          <a:bodyPr/>
          <a:lstStyle/>
          <a:p>
            <a:fld id="{C11A3B26-0800-274A-AAFD-FE7B69DD924B}" type="datetime1">
              <a:rPr lang="en-US" smtClean="0"/>
              <a:t>9/12/2023</a:t>
            </a:fld>
            <a:endParaRPr lang="en-US"/>
          </a:p>
        </p:txBody>
      </p:sp>
      <p:sp>
        <p:nvSpPr>
          <p:cNvPr id="6" name="Footer Placeholder 5">
            <a:extLst>
              <a:ext uri="{FF2B5EF4-FFF2-40B4-BE49-F238E27FC236}">
                <a16:creationId xmlns:a16="http://schemas.microsoft.com/office/drawing/2014/main" id="{06385761-3BAD-2849-A00A-9CE22805E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905BE7-78C5-A540-A7B0-71AD0EAD305E}"/>
              </a:ext>
            </a:extLst>
          </p:cNvPr>
          <p:cNvSpPr>
            <a:spLocks noGrp="1"/>
          </p:cNvSpPr>
          <p:nvPr>
            <p:ph type="sldNum" sz="quarter" idx="12"/>
          </p:nvPr>
        </p:nvSpPr>
        <p:spPr/>
        <p:txBody>
          <a:bodyPr/>
          <a:lstStyle/>
          <a:p>
            <a:fld id="{D0154127-6A88-3744-9236-CC5E1F43F33A}" type="slidenum">
              <a:rPr lang="en-US" smtClean="0"/>
              <a:t>‹#›</a:t>
            </a:fld>
            <a:endParaRPr lang="en-US"/>
          </a:p>
        </p:txBody>
      </p:sp>
    </p:spTree>
    <p:extLst>
      <p:ext uri="{BB962C8B-B14F-4D97-AF65-F5344CB8AC3E}">
        <p14:creationId xmlns:p14="http://schemas.microsoft.com/office/powerpoint/2010/main" val="3054413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33507-6AA5-CF46-A232-9A2397B90B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7095F0-9B77-7A49-A9F0-DDA2296038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098EF4-B7FE-8C40-8C51-26E7DBDCD1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12545E7-1D49-6E4F-B291-4DB3ECB3C001}"/>
              </a:ext>
            </a:extLst>
          </p:cNvPr>
          <p:cNvSpPr>
            <a:spLocks noGrp="1"/>
          </p:cNvSpPr>
          <p:nvPr>
            <p:ph type="dt" sz="half" idx="10"/>
          </p:nvPr>
        </p:nvSpPr>
        <p:spPr/>
        <p:txBody>
          <a:bodyPr/>
          <a:lstStyle/>
          <a:p>
            <a:fld id="{3248EAA8-7F5A-0440-AE38-898C709AAD3F}" type="datetime1">
              <a:rPr lang="en-US" smtClean="0"/>
              <a:t>9/12/2023</a:t>
            </a:fld>
            <a:endParaRPr lang="en-US"/>
          </a:p>
        </p:txBody>
      </p:sp>
      <p:sp>
        <p:nvSpPr>
          <p:cNvPr id="6" name="Footer Placeholder 5">
            <a:extLst>
              <a:ext uri="{FF2B5EF4-FFF2-40B4-BE49-F238E27FC236}">
                <a16:creationId xmlns:a16="http://schemas.microsoft.com/office/drawing/2014/main" id="{2FD1F744-44BC-8445-8107-589D5EFA4F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30115-BEE3-524F-924A-5C1C6F74C0A4}"/>
              </a:ext>
            </a:extLst>
          </p:cNvPr>
          <p:cNvSpPr>
            <a:spLocks noGrp="1"/>
          </p:cNvSpPr>
          <p:nvPr>
            <p:ph type="sldNum" sz="quarter" idx="12"/>
          </p:nvPr>
        </p:nvSpPr>
        <p:spPr/>
        <p:txBody>
          <a:bodyPr/>
          <a:lstStyle/>
          <a:p>
            <a:fld id="{D0154127-6A88-3744-9236-CC5E1F43F33A}" type="slidenum">
              <a:rPr lang="en-US" smtClean="0"/>
              <a:t>‹#›</a:t>
            </a:fld>
            <a:endParaRPr lang="en-US"/>
          </a:p>
        </p:txBody>
      </p:sp>
    </p:spTree>
    <p:extLst>
      <p:ext uri="{BB962C8B-B14F-4D97-AF65-F5344CB8AC3E}">
        <p14:creationId xmlns:p14="http://schemas.microsoft.com/office/powerpoint/2010/main" val="1416028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11414B-317B-2A4D-ABCE-804AF4BDBE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EF950C-6D2B-C34A-9E94-515639F67B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D115D-4698-3142-80C5-5B7F0D896B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1219ED-2D6C-6D47-A3BD-6FD40658197A}" type="datetime1">
              <a:rPr lang="en-US" smtClean="0"/>
              <a:t>9/12/2023</a:t>
            </a:fld>
            <a:endParaRPr lang="en-US"/>
          </a:p>
        </p:txBody>
      </p:sp>
      <p:sp>
        <p:nvSpPr>
          <p:cNvPr id="5" name="Footer Placeholder 4">
            <a:extLst>
              <a:ext uri="{FF2B5EF4-FFF2-40B4-BE49-F238E27FC236}">
                <a16:creationId xmlns:a16="http://schemas.microsoft.com/office/drawing/2014/main" id="{078C60C9-94BC-1F4D-A704-5FAABA4EBB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5D25D5-72CE-5943-8201-CB8A9DFAAE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154127-6A88-3744-9236-CC5E1F43F33A}" type="slidenum">
              <a:rPr lang="en-US" smtClean="0"/>
              <a:t>‹#›</a:t>
            </a:fld>
            <a:endParaRPr lang="en-US"/>
          </a:p>
        </p:txBody>
      </p:sp>
    </p:spTree>
    <p:extLst>
      <p:ext uri="{BB962C8B-B14F-4D97-AF65-F5344CB8AC3E}">
        <p14:creationId xmlns:p14="http://schemas.microsoft.com/office/powerpoint/2010/main" val="1354941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64bHiW6K77c"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pUfKo14otr4"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BCF59-DB60-9042-BE3C-F553C8383A5F}"/>
              </a:ext>
            </a:extLst>
          </p:cNvPr>
          <p:cNvSpPr>
            <a:spLocks noGrp="1"/>
          </p:cNvSpPr>
          <p:nvPr>
            <p:ph type="ctrTitle"/>
          </p:nvPr>
        </p:nvSpPr>
        <p:spPr>
          <a:xfrm>
            <a:off x="1450428" y="102859"/>
            <a:ext cx="9144000" cy="2387600"/>
          </a:xfrm>
        </p:spPr>
        <p:txBody>
          <a:bodyPr>
            <a:normAutofit/>
          </a:bodyPr>
          <a:lstStyle/>
          <a:p>
            <a:r>
              <a:rPr lang="en-US" dirty="0"/>
              <a:t>Project Scope Management </a:t>
            </a:r>
            <a:r>
              <a:rPr lang="en-US" sz="3100" dirty="0"/>
              <a:t>(PMBOK 6</a:t>
            </a:r>
            <a:r>
              <a:rPr lang="en-US" sz="3100" baseline="30000" dirty="0"/>
              <a:t>th</a:t>
            </a:r>
            <a:r>
              <a:rPr lang="en-US" sz="3100" dirty="0"/>
              <a:t> ed., 2017, pp.129-171)</a:t>
            </a:r>
          </a:p>
        </p:txBody>
      </p:sp>
      <p:sp>
        <p:nvSpPr>
          <p:cNvPr id="3" name="Subtitle 2">
            <a:extLst>
              <a:ext uri="{FF2B5EF4-FFF2-40B4-BE49-F238E27FC236}">
                <a16:creationId xmlns:a16="http://schemas.microsoft.com/office/drawing/2014/main" id="{7BD54BC3-D482-1944-9588-B1CC6620EF06}"/>
              </a:ext>
            </a:extLst>
          </p:cNvPr>
          <p:cNvSpPr>
            <a:spLocks noGrp="1"/>
          </p:cNvSpPr>
          <p:nvPr>
            <p:ph type="subTitle" idx="1"/>
          </p:nvPr>
        </p:nvSpPr>
        <p:spPr/>
        <p:txBody>
          <a:bodyPr/>
          <a:lstStyle/>
          <a:p>
            <a:endParaRPr lang="en-US"/>
          </a:p>
        </p:txBody>
      </p:sp>
      <p:sp>
        <p:nvSpPr>
          <p:cNvPr id="5" name="Slide Number Placeholder 4">
            <a:extLst>
              <a:ext uri="{FF2B5EF4-FFF2-40B4-BE49-F238E27FC236}">
                <a16:creationId xmlns:a16="http://schemas.microsoft.com/office/drawing/2014/main" id="{5EE68CD7-B3C6-724A-99B9-101A22D989C7}"/>
              </a:ext>
            </a:extLst>
          </p:cNvPr>
          <p:cNvSpPr>
            <a:spLocks noGrp="1"/>
          </p:cNvSpPr>
          <p:nvPr>
            <p:ph type="sldNum" sz="quarter" idx="12"/>
          </p:nvPr>
        </p:nvSpPr>
        <p:spPr/>
        <p:txBody>
          <a:bodyPr/>
          <a:lstStyle/>
          <a:p>
            <a:fld id="{D0154127-6A88-3744-9236-CC5E1F43F33A}" type="slidenum">
              <a:rPr lang="en-US" smtClean="0"/>
              <a:t>1</a:t>
            </a:fld>
            <a:endParaRPr lang="en-US"/>
          </a:p>
        </p:txBody>
      </p:sp>
      <p:pic>
        <p:nvPicPr>
          <p:cNvPr id="4" name="Picture 3">
            <a:extLst>
              <a:ext uri="{FF2B5EF4-FFF2-40B4-BE49-F238E27FC236}">
                <a16:creationId xmlns:a16="http://schemas.microsoft.com/office/drawing/2014/main" id="{608CB3E3-407D-D24A-A8E6-88DB6B0B34DF}"/>
              </a:ext>
            </a:extLst>
          </p:cNvPr>
          <p:cNvPicPr>
            <a:picLocks noChangeAspect="1"/>
          </p:cNvPicPr>
          <p:nvPr/>
        </p:nvPicPr>
        <p:blipFill>
          <a:blip r:embed="rId2"/>
          <a:stretch>
            <a:fillRect/>
          </a:stretch>
        </p:blipFill>
        <p:spPr>
          <a:xfrm>
            <a:off x="3143250" y="3255962"/>
            <a:ext cx="5905500" cy="1714500"/>
          </a:xfrm>
          <a:prstGeom prst="rect">
            <a:avLst/>
          </a:prstGeom>
        </p:spPr>
      </p:pic>
    </p:spTree>
    <p:extLst>
      <p:ext uri="{BB962C8B-B14F-4D97-AF65-F5344CB8AC3E}">
        <p14:creationId xmlns:p14="http://schemas.microsoft.com/office/powerpoint/2010/main" val="3665661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820D-D11A-6E4C-A74C-EE745948B133}"/>
              </a:ext>
            </a:extLst>
          </p:cNvPr>
          <p:cNvSpPr>
            <a:spLocks noGrp="1"/>
          </p:cNvSpPr>
          <p:nvPr>
            <p:ph type="title"/>
          </p:nvPr>
        </p:nvSpPr>
        <p:spPr/>
        <p:txBody>
          <a:bodyPr/>
          <a:lstStyle/>
          <a:p>
            <a:r>
              <a:rPr lang="en-US" dirty="0"/>
              <a:t>Baseline(d) (deliverable) P 699</a:t>
            </a:r>
          </a:p>
        </p:txBody>
      </p:sp>
      <p:sp>
        <p:nvSpPr>
          <p:cNvPr id="3" name="Content Placeholder 2">
            <a:extLst>
              <a:ext uri="{FF2B5EF4-FFF2-40B4-BE49-F238E27FC236}">
                <a16:creationId xmlns:a16="http://schemas.microsoft.com/office/drawing/2014/main" id="{9EFAC438-320C-E24A-AB34-B331A80E5FDD}"/>
              </a:ext>
            </a:extLst>
          </p:cNvPr>
          <p:cNvSpPr>
            <a:spLocks noGrp="1"/>
          </p:cNvSpPr>
          <p:nvPr>
            <p:ph idx="1"/>
          </p:nvPr>
        </p:nvSpPr>
        <p:spPr/>
        <p:txBody>
          <a:bodyPr/>
          <a:lstStyle/>
          <a:p>
            <a:pPr marL="0" indent="0">
              <a:buNone/>
            </a:pPr>
            <a:r>
              <a:rPr lang="en-US"/>
              <a:t>“The </a:t>
            </a:r>
            <a:r>
              <a:rPr lang="en-US" dirty="0"/>
              <a:t>approved version of a work product that can be changed only through formal change control procedures and is used as a basis for comparison to </a:t>
            </a:r>
            <a:r>
              <a:rPr lang="en-US"/>
              <a:t>actual results.” </a:t>
            </a:r>
          </a:p>
        </p:txBody>
      </p:sp>
      <p:sp>
        <p:nvSpPr>
          <p:cNvPr id="4" name="Slide Number Placeholder 3">
            <a:extLst>
              <a:ext uri="{FF2B5EF4-FFF2-40B4-BE49-F238E27FC236}">
                <a16:creationId xmlns:a16="http://schemas.microsoft.com/office/drawing/2014/main" id="{1427C383-8F8A-2041-B094-E9D2BB293743}"/>
              </a:ext>
            </a:extLst>
          </p:cNvPr>
          <p:cNvSpPr>
            <a:spLocks noGrp="1"/>
          </p:cNvSpPr>
          <p:nvPr>
            <p:ph type="sldNum" sz="quarter" idx="12"/>
          </p:nvPr>
        </p:nvSpPr>
        <p:spPr/>
        <p:txBody>
          <a:bodyPr/>
          <a:lstStyle/>
          <a:p>
            <a:fld id="{D0154127-6A88-3744-9236-CC5E1F43F33A}" type="slidenum">
              <a:rPr lang="en-US" smtClean="0"/>
              <a:t>10</a:t>
            </a:fld>
            <a:endParaRPr lang="en-US"/>
          </a:p>
        </p:txBody>
      </p:sp>
    </p:spTree>
    <p:extLst>
      <p:ext uri="{BB962C8B-B14F-4D97-AF65-F5344CB8AC3E}">
        <p14:creationId xmlns:p14="http://schemas.microsoft.com/office/powerpoint/2010/main" val="3254672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2B94-32E6-8D49-B920-95C257020632}"/>
              </a:ext>
            </a:extLst>
          </p:cNvPr>
          <p:cNvSpPr>
            <a:spLocks noGrp="1"/>
          </p:cNvSpPr>
          <p:nvPr>
            <p:ph type="title"/>
          </p:nvPr>
        </p:nvSpPr>
        <p:spPr/>
        <p:txBody>
          <a:bodyPr/>
          <a:lstStyle/>
          <a:p>
            <a:r>
              <a:rPr lang="en-US" dirty="0"/>
              <a:t>Brian’s definition of scope (</a:t>
            </a:r>
            <a:r>
              <a:rPr lang="en-US" dirty="0" err="1"/>
              <a:t>bv</a:t>
            </a:r>
            <a:r>
              <a:rPr lang="en-US" dirty="0"/>
              <a:t>)</a:t>
            </a:r>
          </a:p>
        </p:txBody>
      </p:sp>
      <p:sp>
        <p:nvSpPr>
          <p:cNvPr id="3" name="Content Placeholder 2">
            <a:extLst>
              <a:ext uri="{FF2B5EF4-FFF2-40B4-BE49-F238E27FC236}">
                <a16:creationId xmlns:a16="http://schemas.microsoft.com/office/drawing/2014/main" id="{F5F69091-D21F-3145-AEB8-E5A82444DAFA}"/>
              </a:ext>
            </a:extLst>
          </p:cNvPr>
          <p:cNvSpPr>
            <a:spLocks noGrp="1"/>
          </p:cNvSpPr>
          <p:nvPr>
            <p:ph idx="1"/>
          </p:nvPr>
        </p:nvSpPr>
        <p:spPr>
          <a:xfrm>
            <a:off x="350520" y="1847850"/>
            <a:ext cx="9537192" cy="4351338"/>
          </a:xfrm>
        </p:spPr>
        <p:txBody>
          <a:bodyPr>
            <a:normAutofit fontScale="92500"/>
          </a:bodyPr>
          <a:lstStyle/>
          <a:p>
            <a:r>
              <a:rPr lang="en-US" dirty="0"/>
              <a:t>A correct scope statement will identify what the project team is chartered to work on, and what it will not work on. </a:t>
            </a:r>
          </a:p>
          <a:p>
            <a:r>
              <a:rPr lang="en-US" dirty="0"/>
              <a:t>Scope, in a predictive/waterfall environment can only be changed via a formal change process, where all voting stakeholders must agree to a requested change.</a:t>
            </a:r>
          </a:p>
          <a:p>
            <a:r>
              <a:rPr lang="en-US" dirty="0"/>
              <a:t>Scope, in a Scrum environment, has less meaning: </a:t>
            </a:r>
          </a:p>
          <a:p>
            <a:pPr lvl="1"/>
            <a:r>
              <a:rPr lang="en-US" dirty="0"/>
              <a:t>It is basically what user stories the Product Owner has created for the team, and the team is willing, with the support of leadership, to work on.</a:t>
            </a:r>
          </a:p>
          <a:p>
            <a:pPr lvl="1"/>
            <a:r>
              <a:rPr lang="en-US" dirty="0"/>
              <a:t>Expect that low value User Stories and Bug Fixes will likely fall out of Scope due to other high priority work drawing resources away from them.  When this happens, the Product Owner needs to be kept aware.</a:t>
            </a:r>
          </a:p>
        </p:txBody>
      </p:sp>
      <p:sp>
        <p:nvSpPr>
          <p:cNvPr id="4" name="Slide Number Placeholder 3">
            <a:extLst>
              <a:ext uri="{FF2B5EF4-FFF2-40B4-BE49-F238E27FC236}">
                <a16:creationId xmlns:a16="http://schemas.microsoft.com/office/drawing/2014/main" id="{3318DBCE-08AD-2040-A626-1DAC50A1ADC4}"/>
              </a:ext>
            </a:extLst>
          </p:cNvPr>
          <p:cNvSpPr>
            <a:spLocks noGrp="1"/>
          </p:cNvSpPr>
          <p:nvPr>
            <p:ph type="sldNum" sz="quarter" idx="12"/>
          </p:nvPr>
        </p:nvSpPr>
        <p:spPr/>
        <p:txBody>
          <a:bodyPr/>
          <a:lstStyle/>
          <a:p>
            <a:fld id="{D0154127-6A88-3744-9236-CC5E1F43F33A}" type="slidenum">
              <a:rPr lang="en-US" smtClean="0"/>
              <a:t>11</a:t>
            </a:fld>
            <a:endParaRPr lang="en-US"/>
          </a:p>
        </p:txBody>
      </p:sp>
      <p:pic>
        <p:nvPicPr>
          <p:cNvPr id="5" name="Picture 4">
            <a:extLst>
              <a:ext uri="{FF2B5EF4-FFF2-40B4-BE49-F238E27FC236}">
                <a16:creationId xmlns:a16="http://schemas.microsoft.com/office/drawing/2014/main" id="{257AB911-F901-CF49-9B77-310D63BE2A15}"/>
              </a:ext>
            </a:extLst>
          </p:cNvPr>
          <p:cNvPicPr>
            <a:picLocks noChangeAspect="1"/>
          </p:cNvPicPr>
          <p:nvPr/>
        </p:nvPicPr>
        <p:blipFill>
          <a:blip r:embed="rId2"/>
          <a:stretch>
            <a:fillRect/>
          </a:stretch>
        </p:blipFill>
        <p:spPr>
          <a:xfrm>
            <a:off x="9666712" y="2389283"/>
            <a:ext cx="2174768" cy="3225292"/>
          </a:xfrm>
          <a:prstGeom prst="rect">
            <a:avLst/>
          </a:prstGeom>
        </p:spPr>
      </p:pic>
    </p:spTree>
    <p:extLst>
      <p:ext uri="{BB962C8B-B14F-4D97-AF65-F5344CB8AC3E}">
        <p14:creationId xmlns:p14="http://schemas.microsoft.com/office/powerpoint/2010/main" val="2638163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7720-7BD7-CF4D-A81B-8F72B0627E7D}"/>
              </a:ext>
            </a:extLst>
          </p:cNvPr>
          <p:cNvSpPr>
            <a:spLocks noGrp="1"/>
          </p:cNvSpPr>
          <p:nvPr>
            <p:ph type="title"/>
          </p:nvPr>
        </p:nvSpPr>
        <p:spPr/>
        <p:txBody>
          <a:bodyPr/>
          <a:lstStyle/>
          <a:p>
            <a:r>
              <a:rPr lang="en-US" dirty="0"/>
              <a:t>PMBOK Requirements Definitions…</a:t>
            </a:r>
          </a:p>
        </p:txBody>
      </p:sp>
      <p:sp>
        <p:nvSpPr>
          <p:cNvPr id="3" name="Content Placeholder 2">
            <a:extLst>
              <a:ext uri="{FF2B5EF4-FFF2-40B4-BE49-F238E27FC236}">
                <a16:creationId xmlns:a16="http://schemas.microsoft.com/office/drawing/2014/main" id="{4A93FC82-5C8B-EF4A-9794-66AC0E21DE1F}"/>
              </a:ext>
            </a:extLst>
          </p:cNvPr>
          <p:cNvSpPr>
            <a:spLocks noGrp="1"/>
          </p:cNvSpPr>
          <p:nvPr>
            <p:ph idx="1"/>
          </p:nvPr>
        </p:nvSpPr>
        <p:spPr/>
        <p:txBody>
          <a:bodyPr/>
          <a:lstStyle/>
          <a:p>
            <a:r>
              <a:rPr lang="en-US" dirty="0"/>
              <a:t>Requirement: A condition or capability that is necessary to be present in a product, service, or result to satisfy a business need (p. 719)</a:t>
            </a:r>
          </a:p>
          <a:p>
            <a:r>
              <a:rPr lang="en-US" dirty="0"/>
              <a:t>Requirements documentation: a description of how individual requirements meet the business need for a project (p. 719)</a:t>
            </a:r>
          </a:p>
          <a:p>
            <a:r>
              <a:rPr lang="en-US"/>
              <a:t>Collect Requirements </a:t>
            </a:r>
            <a:r>
              <a:rPr lang="en-US" dirty="0"/>
              <a:t>is defined as “the process of determining, documenting, and managing stakeholder needs and requirements to meet project objectives.” (p. 701)</a:t>
            </a:r>
          </a:p>
        </p:txBody>
      </p:sp>
      <p:sp>
        <p:nvSpPr>
          <p:cNvPr id="4" name="Slide Number Placeholder 3">
            <a:extLst>
              <a:ext uri="{FF2B5EF4-FFF2-40B4-BE49-F238E27FC236}">
                <a16:creationId xmlns:a16="http://schemas.microsoft.com/office/drawing/2014/main" id="{F1E4FD5C-5E5E-8648-9B16-EA7A521C158A}"/>
              </a:ext>
            </a:extLst>
          </p:cNvPr>
          <p:cNvSpPr>
            <a:spLocks noGrp="1"/>
          </p:cNvSpPr>
          <p:nvPr>
            <p:ph type="sldNum" sz="quarter" idx="12"/>
          </p:nvPr>
        </p:nvSpPr>
        <p:spPr/>
        <p:txBody>
          <a:bodyPr/>
          <a:lstStyle/>
          <a:p>
            <a:fld id="{D0154127-6A88-3744-9236-CC5E1F43F33A}" type="slidenum">
              <a:rPr lang="en-US" smtClean="0"/>
              <a:t>12</a:t>
            </a:fld>
            <a:endParaRPr lang="en-US"/>
          </a:p>
        </p:txBody>
      </p:sp>
      <p:pic>
        <p:nvPicPr>
          <p:cNvPr id="5" name="Picture 4">
            <a:extLst>
              <a:ext uri="{FF2B5EF4-FFF2-40B4-BE49-F238E27FC236}">
                <a16:creationId xmlns:a16="http://schemas.microsoft.com/office/drawing/2014/main" id="{B845ACEF-E33B-3840-8B0D-ED1366B34A3F}"/>
              </a:ext>
            </a:extLst>
          </p:cNvPr>
          <p:cNvPicPr>
            <a:picLocks noChangeAspect="1"/>
          </p:cNvPicPr>
          <p:nvPr/>
        </p:nvPicPr>
        <p:blipFill>
          <a:blip r:embed="rId2"/>
          <a:stretch>
            <a:fillRect/>
          </a:stretch>
        </p:blipFill>
        <p:spPr>
          <a:xfrm>
            <a:off x="7363968" y="4608396"/>
            <a:ext cx="3321304" cy="2249604"/>
          </a:xfrm>
          <a:prstGeom prst="rect">
            <a:avLst/>
          </a:prstGeom>
        </p:spPr>
      </p:pic>
    </p:spTree>
    <p:extLst>
      <p:ext uri="{BB962C8B-B14F-4D97-AF65-F5344CB8AC3E}">
        <p14:creationId xmlns:p14="http://schemas.microsoft.com/office/powerpoint/2010/main" val="2794062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E4907-B51A-8647-AD86-619B52377E16}"/>
              </a:ext>
            </a:extLst>
          </p:cNvPr>
          <p:cNvSpPr>
            <a:spLocks noGrp="1"/>
          </p:cNvSpPr>
          <p:nvPr>
            <p:ph type="title"/>
          </p:nvPr>
        </p:nvSpPr>
        <p:spPr>
          <a:xfrm>
            <a:off x="838200" y="-252413"/>
            <a:ext cx="10515600" cy="1325563"/>
          </a:xfrm>
        </p:spPr>
        <p:txBody>
          <a:bodyPr/>
          <a:lstStyle/>
          <a:p>
            <a:r>
              <a:rPr lang="en-US" dirty="0"/>
              <a:t>Requirements document defined (</a:t>
            </a:r>
            <a:r>
              <a:rPr lang="en-US" dirty="0" err="1"/>
              <a:t>bv</a:t>
            </a:r>
            <a:r>
              <a:rPr lang="en-US" dirty="0"/>
              <a:t>)</a:t>
            </a:r>
          </a:p>
        </p:txBody>
      </p:sp>
      <p:sp>
        <p:nvSpPr>
          <p:cNvPr id="3" name="Content Placeholder 2">
            <a:extLst>
              <a:ext uri="{FF2B5EF4-FFF2-40B4-BE49-F238E27FC236}">
                <a16:creationId xmlns:a16="http://schemas.microsoft.com/office/drawing/2014/main" id="{0895221D-4A14-054C-8AC8-1A10DEBD93D1}"/>
              </a:ext>
            </a:extLst>
          </p:cNvPr>
          <p:cNvSpPr>
            <a:spLocks noGrp="1"/>
          </p:cNvSpPr>
          <p:nvPr>
            <p:ph idx="1"/>
          </p:nvPr>
        </p:nvSpPr>
        <p:spPr>
          <a:xfrm>
            <a:off x="838200" y="1073150"/>
            <a:ext cx="10515600" cy="5059426"/>
          </a:xfrm>
        </p:spPr>
        <p:txBody>
          <a:bodyPr vert="horz" lIns="91440" tIns="45720" rIns="91440" bIns="45720" rtlCol="0" anchor="t">
            <a:normAutofit fontScale="92500"/>
          </a:bodyPr>
          <a:lstStyle/>
          <a:p>
            <a:r>
              <a:rPr lang="en-US" dirty="0"/>
              <a:t>A written explanation of the condition or capability that is requested of the performing organization.  The request can be for a product, service, or result that addresses a business need.  </a:t>
            </a:r>
          </a:p>
          <a:p>
            <a:r>
              <a:rPr lang="en-US" dirty="0"/>
              <a:t>Based on the SOW, project charter, and/or the business case.</a:t>
            </a:r>
          </a:p>
          <a:p>
            <a:r>
              <a:rPr lang="en-US" dirty="0"/>
              <a:t>These tend to be formally approved by a unanimous vote of carefully selected stakeholders.</a:t>
            </a:r>
          </a:p>
          <a:p>
            <a:r>
              <a:rPr lang="en-US" dirty="0"/>
              <a:t>When changed, a change control process must be used.</a:t>
            </a:r>
          </a:p>
          <a:p>
            <a:r>
              <a:rPr lang="en-US" dirty="0"/>
              <a:t>All items are to have an entry on a requirements traceability matrix (RTM)</a:t>
            </a:r>
          </a:p>
          <a:p>
            <a:r>
              <a:rPr lang="en-US" dirty="0"/>
              <a:t>These are written by business analysists (“BA”s).  BAs use “requirements elicitation” to gather up the details necessary to better understand, and explain (on the requirements document) the business need.</a:t>
            </a:r>
          </a:p>
          <a:p>
            <a:endParaRPr lang="en-US" dirty="0"/>
          </a:p>
        </p:txBody>
      </p:sp>
      <p:sp>
        <p:nvSpPr>
          <p:cNvPr id="4" name="Slide Number Placeholder 3">
            <a:extLst>
              <a:ext uri="{FF2B5EF4-FFF2-40B4-BE49-F238E27FC236}">
                <a16:creationId xmlns:a16="http://schemas.microsoft.com/office/drawing/2014/main" id="{BFEEDE8C-6CFE-5348-A882-69FE06425D33}"/>
              </a:ext>
            </a:extLst>
          </p:cNvPr>
          <p:cNvSpPr>
            <a:spLocks noGrp="1"/>
          </p:cNvSpPr>
          <p:nvPr>
            <p:ph type="sldNum" sz="quarter" idx="12"/>
          </p:nvPr>
        </p:nvSpPr>
        <p:spPr/>
        <p:txBody>
          <a:bodyPr/>
          <a:lstStyle/>
          <a:p>
            <a:fld id="{D0154127-6A88-3744-9236-CC5E1F43F33A}" type="slidenum">
              <a:rPr lang="en-US" smtClean="0"/>
              <a:t>13</a:t>
            </a:fld>
            <a:endParaRPr lang="en-US"/>
          </a:p>
        </p:txBody>
      </p:sp>
    </p:spTree>
    <p:extLst>
      <p:ext uri="{BB962C8B-B14F-4D97-AF65-F5344CB8AC3E}">
        <p14:creationId xmlns:p14="http://schemas.microsoft.com/office/powerpoint/2010/main" val="769525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B2EDD-84CD-A14A-A71B-AE634D9D4C65}"/>
              </a:ext>
            </a:extLst>
          </p:cNvPr>
          <p:cNvSpPr>
            <a:spLocks noGrp="1"/>
          </p:cNvSpPr>
          <p:nvPr>
            <p:ph type="title"/>
          </p:nvPr>
        </p:nvSpPr>
        <p:spPr/>
        <p:txBody>
          <a:bodyPr/>
          <a:lstStyle/>
          <a:p>
            <a:r>
              <a:rPr lang="en-US" dirty="0"/>
              <a:t>Scope: Predictive vs. Scrum (p. 131) </a:t>
            </a:r>
            <a:br>
              <a:rPr lang="en-US" dirty="0"/>
            </a:br>
            <a:r>
              <a:rPr lang="en-US" dirty="0"/>
              <a:t>(slide 1 of 3)</a:t>
            </a:r>
          </a:p>
        </p:txBody>
      </p:sp>
      <p:sp>
        <p:nvSpPr>
          <p:cNvPr id="3" name="Content Placeholder 2">
            <a:extLst>
              <a:ext uri="{FF2B5EF4-FFF2-40B4-BE49-F238E27FC236}">
                <a16:creationId xmlns:a16="http://schemas.microsoft.com/office/drawing/2014/main" id="{4E80BDE5-710F-0F4B-B79B-3A9B6EDCF8B4}"/>
              </a:ext>
            </a:extLst>
          </p:cNvPr>
          <p:cNvSpPr>
            <a:spLocks noGrp="1"/>
          </p:cNvSpPr>
          <p:nvPr>
            <p:ph idx="1"/>
          </p:nvPr>
        </p:nvSpPr>
        <p:spPr>
          <a:xfrm>
            <a:off x="838200" y="1825625"/>
            <a:ext cx="10515600" cy="3002407"/>
          </a:xfrm>
        </p:spPr>
        <p:txBody>
          <a:bodyPr vert="horz" lIns="91440" tIns="45720" rIns="91440" bIns="45720" rtlCol="0" anchor="t">
            <a:normAutofit/>
          </a:bodyPr>
          <a:lstStyle/>
          <a:p>
            <a:pPr marL="0" indent="0">
              <a:buNone/>
            </a:pPr>
            <a:r>
              <a:rPr lang="en-US" dirty="0"/>
              <a:t>“In a </a:t>
            </a:r>
            <a:r>
              <a:rPr lang="en-US" b="1" u="sng" dirty="0"/>
              <a:t>predictive</a:t>
            </a:r>
            <a:r>
              <a:rPr lang="en-US" dirty="0"/>
              <a:t> life cycle, project deliverables are (specifically) identified at the beginning of the project, and any changes to the scope are progressively managed.”  </a:t>
            </a:r>
            <a:endParaRPr lang="en-US" dirty="0">
              <a:cs typeface="Calibri"/>
            </a:endParaRPr>
          </a:p>
        </p:txBody>
      </p:sp>
      <p:sp>
        <p:nvSpPr>
          <p:cNvPr id="4" name="Slide Number Placeholder 3">
            <a:extLst>
              <a:ext uri="{FF2B5EF4-FFF2-40B4-BE49-F238E27FC236}">
                <a16:creationId xmlns:a16="http://schemas.microsoft.com/office/drawing/2014/main" id="{84186DFB-7636-3742-A30B-4E5A815D31F9}"/>
              </a:ext>
            </a:extLst>
          </p:cNvPr>
          <p:cNvSpPr>
            <a:spLocks noGrp="1"/>
          </p:cNvSpPr>
          <p:nvPr>
            <p:ph type="sldNum" sz="quarter" idx="12"/>
          </p:nvPr>
        </p:nvSpPr>
        <p:spPr/>
        <p:txBody>
          <a:bodyPr/>
          <a:lstStyle/>
          <a:p>
            <a:fld id="{D0154127-6A88-3744-9236-CC5E1F43F33A}" type="slidenum">
              <a:rPr lang="en-US" smtClean="0"/>
              <a:t>14</a:t>
            </a:fld>
            <a:endParaRPr lang="en-US"/>
          </a:p>
        </p:txBody>
      </p:sp>
      <p:pic>
        <p:nvPicPr>
          <p:cNvPr id="5" name="Picture 4">
            <a:extLst>
              <a:ext uri="{FF2B5EF4-FFF2-40B4-BE49-F238E27FC236}">
                <a16:creationId xmlns:a16="http://schemas.microsoft.com/office/drawing/2014/main" id="{924089A1-8F1C-5F44-8273-3447C67B107A}"/>
              </a:ext>
            </a:extLst>
          </p:cNvPr>
          <p:cNvPicPr>
            <a:picLocks noChangeAspect="1"/>
          </p:cNvPicPr>
          <p:nvPr/>
        </p:nvPicPr>
        <p:blipFill>
          <a:blip r:embed="rId2"/>
          <a:stretch>
            <a:fillRect/>
          </a:stretch>
        </p:blipFill>
        <p:spPr>
          <a:xfrm>
            <a:off x="6938090" y="4429633"/>
            <a:ext cx="1558717" cy="2291842"/>
          </a:xfrm>
          <a:prstGeom prst="rect">
            <a:avLst/>
          </a:prstGeom>
        </p:spPr>
      </p:pic>
      <p:pic>
        <p:nvPicPr>
          <p:cNvPr id="6" name="Picture 5">
            <a:extLst>
              <a:ext uri="{FF2B5EF4-FFF2-40B4-BE49-F238E27FC236}">
                <a16:creationId xmlns:a16="http://schemas.microsoft.com/office/drawing/2014/main" id="{7644DD8D-7FB7-774F-A87A-AEBC787943A5}"/>
              </a:ext>
            </a:extLst>
          </p:cNvPr>
          <p:cNvPicPr>
            <a:picLocks noChangeAspect="1"/>
          </p:cNvPicPr>
          <p:nvPr/>
        </p:nvPicPr>
        <p:blipFill>
          <a:blip r:embed="rId3"/>
          <a:stretch>
            <a:fillRect/>
          </a:stretch>
        </p:blipFill>
        <p:spPr>
          <a:xfrm>
            <a:off x="2209801" y="4627984"/>
            <a:ext cx="2743200" cy="2230016"/>
          </a:xfrm>
          <a:prstGeom prst="rect">
            <a:avLst/>
          </a:prstGeom>
        </p:spPr>
      </p:pic>
      <p:sp>
        <p:nvSpPr>
          <p:cNvPr id="8" name="Rectangle 7">
            <a:extLst>
              <a:ext uri="{FF2B5EF4-FFF2-40B4-BE49-F238E27FC236}">
                <a16:creationId xmlns:a16="http://schemas.microsoft.com/office/drawing/2014/main" id="{A9FBAB2A-A42C-154D-BD8C-C9DFC52AB928}"/>
              </a:ext>
            </a:extLst>
          </p:cNvPr>
          <p:cNvSpPr/>
          <p:nvPr/>
        </p:nvSpPr>
        <p:spPr>
          <a:xfrm>
            <a:off x="5433845" y="4919686"/>
            <a:ext cx="89075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VS</a:t>
            </a:r>
          </a:p>
        </p:txBody>
      </p:sp>
    </p:spTree>
    <p:extLst>
      <p:ext uri="{BB962C8B-B14F-4D97-AF65-F5344CB8AC3E}">
        <p14:creationId xmlns:p14="http://schemas.microsoft.com/office/powerpoint/2010/main" val="2551737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15B83-56CC-9B46-B04E-2F952FC4656F}"/>
              </a:ext>
            </a:extLst>
          </p:cNvPr>
          <p:cNvSpPr>
            <a:spLocks noGrp="1"/>
          </p:cNvSpPr>
          <p:nvPr>
            <p:ph type="title"/>
          </p:nvPr>
        </p:nvSpPr>
        <p:spPr>
          <a:xfrm>
            <a:off x="838200" y="-149882"/>
            <a:ext cx="10515600" cy="1325563"/>
          </a:xfrm>
        </p:spPr>
        <p:txBody>
          <a:bodyPr/>
          <a:lstStyle/>
          <a:p>
            <a:r>
              <a:rPr lang="en-US" dirty="0"/>
              <a:t>Scope: Predictive vs. Agile - Scrum (p. 131) </a:t>
            </a:r>
            <a:br>
              <a:rPr lang="en-US" dirty="0"/>
            </a:br>
            <a:r>
              <a:rPr lang="en-US" dirty="0"/>
              <a:t>(slide 2 of 3)</a:t>
            </a:r>
          </a:p>
        </p:txBody>
      </p:sp>
      <p:sp>
        <p:nvSpPr>
          <p:cNvPr id="3" name="Content Placeholder 2">
            <a:extLst>
              <a:ext uri="{FF2B5EF4-FFF2-40B4-BE49-F238E27FC236}">
                <a16:creationId xmlns:a16="http://schemas.microsoft.com/office/drawing/2014/main" id="{393E1859-BA62-6542-BFA9-3606F47C057B}"/>
              </a:ext>
            </a:extLst>
          </p:cNvPr>
          <p:cNvSpPr>
            <a:spLocks noGrp="1"/>
          </p:cNvSpPr>
          <p:nvPr>
            <p:ph idx="1"/>
          </p:nvPr>
        </p:nvSpPr>
        <p:spPr>
          <a:xfrm>
            <a:off x="838200" y="1460939"/>
            <a:ext cx="10515600" cy="5885792"/>
          </a:xfrm>
        </p:spPr>
        <p:txBody>
          <a:bodyPr>
            <a:normAutofit/>
          </a:bodyPr>
          <a:lstStyle/>
          <a:p>
            <a:pPr marL="0" indent="0">
              <a:buNone/>
            </a:pPr>
            <a:r>
              <a:rPr lang="en-US" sz="3300" dirty="0"/>
              <a:t>In an </a:t>
            </a:r>
            <a:r>
              <a:rPr lang="en-US" sz="3300" b="1" u="sng" dirty="0"/>
              <a:t>agile (scrum) </a:t>
            </a:r>
            <a:r>
              <a:rPr lang="en-US" sz="3300" dirty="0"/>
              <a:t>environment:</a:t>
            </a:r>
          </a:p>
          <a:p>
            <a:pPr marL="514350" indent="-514350">
              <a:buAutoNum type="arabicPeriod"/>
            </a:pPr>
            <a:r>
              <a:rPr lang="en-US" sz="3300" dirty="0"/>
              <a:t>At the start of each iteration, the product owner will identify what work they want to be done, in User Story (US) format.   These are placed onto something called the “Product Backlog”</a:t>
            </a:r>
          </a:p>
          <a:p>
            <a:pPr marL="514350" indent="-514350">
              <a:buFont typeface="Arial" panose="020B0604020202020204" pitchFamily="34" charset="0"/>
              <a:buAutoNum type="arabicPeriod"/>
            </a:pPr>
            <a:r>
              <a:rPr lang="en-US" sz="3300" dirty="0"/>
              <a:t>The Product Owner will prioritize the user stories in the Product Backlog (bugs are also on the backlog).  </a:t>
            </a:r>
          </a:p>
          <a:p>
            <a:pPr marL="514350" indent="-514350">
              <a:buAutoNum type="arabicPeriod"/>
            </a:pPr>
            <a:r>
              <a:rPr lang="en-US" sz="3300" dirty="0"/>
              <a:t>The scrum team will work with the Product Owner to “refine” the USs </a:t>
            </a:r>
          </a:p>
          <a:p>
            <a:pPr marL="514350" indent="-514350">
              <a:buAutoNum type="arabicPeriod"/>
            </a:pPr>
            <a:r>
              <a:rPr lang="en-US" sz="3300" dirty="0"/>
              <a:t>Scrum team commits to User Stories for the current iteration.</a:t>
            </a:r>
          </a:p>
          <a:p>
            <a:endParaRPr lang="en-US" dirty="0"/>
          </a:p>
        </p:txBody>
      </p:sp>
      <p:sp>
        <p:nvSpPr>
          <p:cNvPr id="4" name="Slide Number Placeholder 3">
            <a:extLst>
              <a:ext uri="{FF2B5EF4-FFF2-40B4-BE49-F238E27FC236}">
                <a16:creationId xmlns:a16="http://schemas.microsoft.com/office/drawing/2014/main" id="{321B2DB2-C7E2-D04C-BCD9-450CBECEE0BD}"/>
              </a:ext>
            </a:extLst>
          </p:cNvPr>
          <p:cNvSpPr>
            <a:spLocks noGrp="1"/>
          </p:cNvSpPr>
          <p:nvPr>
            <p:ph type="sldNum" sz="quarter" idx="12"/>
          </p:nvPr>
        </p:nvSpPr>
        <p:spPr>
          <a:xfrm>
            <a:off x="9136117" y="6398391"/>
            <a:ext cx="2743200" cy="365125"/>
          </a:xfrm>
        </p:spPr>
        <p:txBody>
          <a:bodyPr/>
          <a:lstStyle/>
          <a:p>
            <a:fld id="{D0154127-6A88-3744-9236-CC5E1F43F33A}" type="slidenum">
              <a:rPr lang="en-US" smtClean="0"/>
              <a:t>15</a:t>
            </a:fld>
            <a:endParaRPr lang="en-US" dirty="0"/>
          </a:p>
        </p:txBody>
      </p:sp>
    </p:spTree>
    <p:extLst>
      <p:ext uri="{BB962C8B-B14F-4D97-AF65-F5344CB8AC3E}">
        <p14:creationId xmlns:p14="http://schemas.microsoft.com/office/powerpoint/2010/main" val="2332464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15B83-56CC-9B46-B04E-2F952FC4656F}"/>
              </a:ext>
            </a:extLst>
          </p:cNvPr>
          <p:cNvSpPr>
            <a:spLocks noGrp="1"/>
          </p:cNvSpPr>
          <p:nvPr>
            <p:ph type="title"/>
          </p:nvPr>
        </p:nvSpPr>
        <p:spPr>
          <a:xfrm>
            <a:off x="838200" y="-149882"/>
            <a:ext cx="10515600" cy="1325563"/>
          </a:xfrm>
        </p:spPr>
        <p:txBody>
          <a:bodyPr/>
          <a:lstStyle/>
          <a:p>
            <a:r>
              <a:rPr lang="en-US" dirty="0"/>
              <a:t>Scope: Predictive vs. Agile - Scrum (p. 131) </a:t>
            </a:r>
            <a:br>
              <a:rPr lang="en-US" dirty="0"/>
            </a:br>
            <a:r>
              <a:rPr lang="en-US" dirty="0"/>
              <a:t>(slide 3 of 3)</a:t>
            </a:r>
          </a:p>
        </p:txBody>
      </p:sp>
      <p:sp>
        <p:nvSpPr>
          <p:cNvPr id="3" name="Content Placeholder 2">
            <a:extLst>
              <a:ext uri="{FF2B5EF4-FFF2-40B4-BE49-F238E27FC236}">
                <a16:creationId xmlns:a16="http://schemas.microsoft.com/office/drawing/2014/main" id="{393E1859-BA62-6542-BFA9-3606F47C057B}"/>
              </a:ext>
            </a:extLst>
          </p:cNvPr>
          <p:cNvSpPr>
            <a:spLocks noGrp="1"/>
          </p:cNvSpPr>
          <p:nvPr>
            <p:ph idx="1"/>
          </p:nvPr>
        </p:nvSpPr>
        <p:spPr>
          <a:xfrm>
            <a:off x="838200" y="1460939"/>
            <a:ext cx="10515600" cy="5885792"/>
          </a:xfrm>
        </p:spPr>
        <p:txBody>
          <a:bodyPr>
            <a:normAutofit/>
          </a:bodyPr>
          <a:lstStyle/>
          <a:p>
            <a:pPr marL="0" indent="0">
              <a:buNone/>
            </a:pPr>
            <a:r>
              <a:rPr lang="en-US" sz="3300" dirty="0"/>
              <a:t>In an </a:t>
            </a:r>
            <a:r>
              <a:rPr lang="en-US" sz="3300" b="1" u="sng" dirty="0"/>
              <a:t>agile (scrum) </a:t>
            </a:r>
            <a:r>
              <a:rPr lang="en-US" sz="3300" dirty="0"/>
              <a:t>environment continued:</a:t>
            </a:r>
          </a:p>
          <a:p>
            <a:pPr marL="0" indent="0">
              <a:buNone/>
            </a:pPr>
            <a:endParaRPr lang="en-US" sz="3300" dirty="0"/>
          </a:p>
          <a:p>
            <a:pPr marL="0" indent="0">
              <a:buNone/>
            </a:pPr>
            <a:r>
              <a:rPr lang="en-US" sz="3300" dirty="0"/>
              <a:t>As the iteration matures, ”the sponsor and customer representatives should be continuously engaged with the project to provide feedback on deliverables as they are created and to ensure that the product backlog reflects their </a:t>
            </a:r>
            <a:r>
              <a:rPr lang="en-US" sz="3300" u="sng" dirty="0"/>
              <a:t>current needs</a:t>
            </a:r>
            <a:r>
              <a:rPr lang="en-US" sz="3300" dirty="0"/>
              <a:t>.”  The main idea here is that change is expected and welcome in a Scrum environment.  This supports improved positive, fast, impact in the marketplace.</a:t>
            </a:r>
          </a:p>
          <a:p>
            <a:endParaRPr lang="en-US" dirty="0"/>
          </a:p>
        </p:txBody>
      </p:sp>
      <p:sp>
        <p:nvSpPr>
          <p:cNvPr id="4" name="Slide Number Placeholder 3">
            <a:extLst>
              <a:ext uri="{FF2B5EF4-FFF2-40B4-BE49-F238E27FC236}">
                <a16:creationId xmlns:a16="http://schemas.microsoft.com/office/drawing/2014/main" id="{321B2DB2-C7E2-D04C-BCD9-450CBECEE0BD}"/>
              </a:ext>
            </a:extLst>
          </p:cNvPr>
          <p:cNvSpPr>
            <a:spLocks noGrp="1"/>
          </p:cNvSpPr>
          <p:nvPr>
            <p:ph type="sldNum" sz="quarter" idx="12"/>
          </p:nvPr>
        </p:nvSpPr>
        <p:spPr>
          <a:xfrm>
            <a:off x="9136117" y="6398391"/>
            <a:ext cx="2743200" cy="365125"/>
          </a:xfrm>
        </p:spPr>
        <p:txBody>
          <a:bodyPr/>
          <a:lstStyle/>
          <a:p>
            <a:fld id="{D0154127-6A88-3744-9236-CC5E1F43F33A}" type="slidenum">
              <a:rPr lang="en-US" smtClean="0"/>
              <a:t>16</a:t>
            </a:fld>
            <a:endParaRPr lang="en-US" dirty="0"/>
          </a:p>
        </p:txBody>
      </p:sp>
    </p:spTree>
    <p:extLst>
      <p:ext uri="{BB962C8B-B14F-4D97-AF65-F5344CB8AC3E}">
        <p14:creationId xmlns:p14="http://schemas.microsoft.com/office/powerpoint/2010/main" val="2582983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289B-9427-3742-9F98-0356B2BA0FD6}"/>
              </a:ext>
            </a:extLst>
          </p:cNvPr>
          <p:cNvSpPr>
            <a:spLocks noGrp="1"/>
          </p:cNvSpPr>
          <p:nvPr>
            <p:ph type="title"/>
          </p:nvPr>
        </p:nvSpPr>
        <p:spPr>
          <a:xfrm>
            <a:off x="838200" y="2320050"/>
            <a:ext cx="10515600" cy="1325563"/>
          </a:xfrm>
        </p:spPr>
        <p:txBody>
          <a:bodyPr/>
          <a:lstStyle/>
          <a:p>
            <a:r>
              <a:rPr lang="en-US" dirty="0"/>
              <a:t>Completion of Project Scope is Measured Against the Requirements (p. 131)</a:t>
            </a:r>
          </a:p>
        </p:txBody>
      </p:sp>
      <p:sp>
        <p:nvSpPr>
          <p:cNvPr id="4" name="Slide Number Placeholder 3">
            <a:extLst>
              <a:ext uri="{FF2B5EF4-FFF2-40B4-BE49-F238E27FC236}">
                <a16:creationId xmlns:a16="http://schemas.microsoft.com/office/drawing/2014/main" id="{4FFB675C-B571-1C43-A4CE-0AD9DF0197B1}"/>
              </a:ext>
            </a:extLst>
          </p:cNvPr>
          <p:cNvSpPr>
            <a:spLocks noGrp="1"/>
          </p:cNvSpPr>
          <p:nvPr>
            <p:ph type="sldNum" sz="quarter" idx="12"/>
          </p:nvPr>
        </p:nvSpPr>
        <p:spPr/>
        <p:txBody>
          <a:bodyPr/>
          <a:lstStyle/>
          <a:p>
            <a:fld id="{D0154127-6A88-3744-9236-CC5E1F43F33A}" type="slidenum">
              <a:rPr lang="en-US" smtClean="0"/>
              <a:t>17</a:t>
            </a:fld>
            <a:endParaRPr lang="en-US"/>
          </a:p>
        </p:txBody>
      </p:sp>
      <p:pic>
        <p:nvPicPr>
          <p:cNvPr id="3" name="Picture 2">
            <a:extLst>
              <a:ext uri="{FF2B5EF4-FFF2-40B4-BE49-F238E27FC236}">
                <a16:creationId xmlns:a16="http://schemas.microsoft.com/office/drawing/2014/main" id="{73563863-FE8E-844F-94B5-22DBEFDFA64B}"/>
              </a:ext>
            </a:extLst>
          </p:cNvPr>
          <p:cNvPicPr>
            <a:picLocks noChangeAspect="1"/>
          </p:cNvPicPr>
          <p:nvPr/>
        </p:nvPicPr>
        <p:blipFill>
          <a:blip r:embed="rId2"/>
          <a:stretch>
            <a:fillRect/>
          </a:stretch>
        </p:blipFill>
        <p:spPr>
          <a:xfrm>
            <a:off x="4998720" y="3645613"/>
            <a:ext cx="3111246" cy="3402017"/>
          </a:xfrm>
          <a:prstGeom prst="rect">
            <a:avLst/>
          </a:prstGeom>
        </p:spPr>
      </p:pic>
    </p:spTree>
    <p:extLst>
      <p:ext uri="{BB962C8B-B14F-4D97-AF65-F5344CB8AC3E}">
        <p14:creationId xmlns:p14="http://schemas.microsoft.com/office/powerpoint/2010/main" val="443692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C56E-79EA-1748-85A1-5F00FB4C1EE5}"/>
              </a:ext>
            </a:extLst>
          </p:cNvPr>
          <p:cNvSpPr>
            <a:spLocks noGrp="1"/>
          </p:cNvSpPr>
          <p:nvPr>
            <p:ph type="title"/>
          </p:nvPr>
        </p:nvSpPr>
        <p:spPr/>
        <p:txBody>
          <a:bodyPr/>
          <a:lstStyle/>
          <a:p>
            <a:r>
              <a:rPr lang="en-US" dirty="0"/>
              <a:t>Validate Scope: One key output</a:t>
            </a:r>
          </a:p>
        </p:txBody>
      </p:sp>
      <p:sp>
        <p:nvSpPr>
          <p:cNvPr id="3" name="Content Placeholder 2">
            <a:extLst>
              <a:ext uri="{FF2B5EF4-FFF2-40B4-BE49-F238E27FC236}">
                <a16:creationId xmlns:a16="http://schemas.microsoft.com/office/drawing/2014/main" id="{80DD4052-BDD4-7046-A451-CD31E4C6ABE2}"/>
              </a:ext>
            </a:extLst>
          </p:cNvPr>
          <p:cNvSpPr>
            <a:spLocks noGrp="1"/>
          </p:cNvSpPr>
          <p:nvPr>
            <p:ph idx="1"/>
          </p:nvPr>
        </p:nvSpPr>
        <p:spPr/>
        <p:txBody>
          <a:bodyPr/>
          <a:lstStyle/>
          <a:p>
            <a:r>
              <a:rPr lang="en-US" dirty="0"/>
              <a:t>Authorized stakeholders need to “sign off”</a:t>
            </a:r>
          </a:p>
          <a:p>
            <a:r>
              <a:rPr lang="en-US" dirty="0"/>
              <a:t>Also known as “baselining” (BV)</a:t>
            </a:r>
          </a:p>
          <a:p>
            <a:r>
              <a:rPr lang="en-US" dirty="0"/>
              <a:t>”Sign off” means to formally accept the work product as complete and accurate (</a:t>
            </a:r>
            <a:r>
              <a:rPr lang="en-US" dirty="0" err="1"/>
              <a:t>bv</a:t>
            </a:r>
            <a:r>
              <a:rPr lang="en-US" dirty="0"/>
              <a:t>)</a:t>
            </a:r>
          </a:p>
        </p:txBody>
      </p:sp>
      <p:sp>
        <p:nvSpPr>
          <p:cNvPr id="4" name="Slide Number Placeholder 3">
            <a:extLst>
              <a:ext uri="{FF2B5EF4-FFF2-40B4-BE49-F238E27FC236}">
                <a16:creationId xmlns:a16="http://schemas.microsoft.com/office/drawing/2014/main" id="{6449112B-1707-0941-B6ED-A59B73D95F3F}"/>
              </a:ext>
            </a:extLst>
          </p:cNvPr>
          <p:cNvSpPr>
            <a:spLocks noGrp="1"/>
          </p:cNvSpPr>
          <p:nvPr>
            <p:ph type="sldNum" sz="quarter" idx="12"/>
          </p:nvPr>
        </p:nvSpPr>
        <p:spPr/>
        <p:txBody>
          <a:bodyPr/>
          <a:lstStyle/>
          <a:p>
            <a:fld id="{D0154127-6A88-3744-9236-CC5E1F43F33A}" type="slidenum">
              <a:rPr lang="en-US" smtClean="0"/>
              <a:t>18</a:t>
            </a:fld>
            <a:endParaRPr lang="en-US"/>
          </a:p>
        </p:txBody>
      </p:sp>
      <p:pic>
        <p:nvPicPr>
          <p:cNvPr id="5" name="Picture 4">
            <a:extLst>
              <a:ext uri="{FF2B5EF4-FFF2-40B4-BE49-F238E27FC236}">
                <a16:creationId xmlns:a16="http://schemas.microsoft.com/office/drawing/2014/main" id="{24751FF4-CE7F-744D-96E4-2D98F40C60DA}"/>
              </a:ext>
            </a:extLst>
          </p:cNvPr>
          <p:cNvPicPr>
            <a:picLocks noChangeAspect="1"/>
          </p:cNvPicPr>
          <p:nvPr/>
        </p:nvPicPr>
        <p:blipFill>
          <a:blip r:embed="rId2"/>
          <a:stretch>
            <a:fillRect/>
          </a:stretch>
        </p:blipFill>
        <p:spPr>
          <a:xfrm>
            <a:off x="4223991" y="3429000"/>
            <a:ext cx="3206525" cy="3401314"/>
          </a:xfrm>
          <a:prstGeom prst="rect">
            <a:avLst/>
          </a:prstGeom>
        </p:spPr>
      </p:pic>
    </p:spTree>
    <p:extLst>
      <p:ext uri="{BB962C8B-B14F-4D97-AF65-F5344CB8AC3E}">
        <p14:creationId xmlns:p14="http://schemas.microsoft.com/office/powerpoint/2010/main" val="1173064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D74B3-D5BF-6B48-BAE7-D21696FE8EEB}"/>
              </a:ext>
            </a:extLst>
          </p:cNvPr>
          <p:cNvSpPr>
            <a:spLocks noGrp="1"/>
          </p:cNvSpPr>
          <p:nvPr>
            <p:ph type="title"/>
          </p:nvPr>
        </p:nvSpPr>
        <p:spPr/>
        <p:txBody>
          <a:bodyPr/>
          <a:lstStyle/>
          <a:p>
            <a:r>
              <a:rPr lang="en-US" dirty="0"/>
              <a:t>Trends (p. 132)</a:t>
            </a:r>
          </a:p>
        </p:txBody>
      </p:sp>
      <p:sp>
        <p:nvSpPr>
          <p:cNvPr id="3" name="Content Placeholder 2">
            <a:extLst>
              <a:ext uri="{FF2B5EF4-FFF2-40B4-BE49-F238E27FC236}">
                <a16:creationId xmlns:a16="http://schemas.microsoft.com/office/drawing/2014/main" id="{10E16574-76FF-F84D-A3A8-4A159415B56E}"/>
              </a:ext>
            </a:extLst>
          </p:cNvPr>
          <p:cNvSpPr>
            <a:spLocks noGrp="1"/>
          </p:cNvSpPr>
          <p:nvPr>
            <p:ph idx="1"/>
          </p:nvPr>
        </p:nvSpPr>
        <p:spPr/>
        <p:txBody>
          <a:bodyPr/>
          <a:lstStyle/>
          <a:p>
            <a:pPr marL="0" indent="0">
              <a:buNone/>
            </a:pPr>
            <a:r>
              <a:rPr lang="en-US" dirty="0"/>
              <a:t>“The relationship between a project manager and a business analyst should be a collaborative partnership.  A project will have a higher likelihood of being successful if project managers and business analysts fully understand each other’s roles and responsibilities to successfully achieve project objectives.”</a:t>
            </a:r>
          </a:p>
        </p:txBody>
      </p:sp>
      <p:sp>
        <p:nvSpPr>
          <p:cNvPr id="4" name="Slide Number Placeholder 3">
            <a:extLst>
              <a:ext uri="{FF2B5EF4-FFF2-40B4-BE49-F238E27FC236}">
                <a16:creationId xmlns:a16="http://schemas.microsoft.com/office/drawing/2014/main" id="{39F9CCC6-77F6-404B-87E6-BAF8515DC52E}"/>
              </a:ext>
            </a:extLst>
          </p:cNvPr>
          <p:cNvSpPr>
            <a:spLocks noGrp="1"/>
          </p:cNvSpPr>
          <p:nvPr>
            <p:ph type="sldNum" sz="quarter" idx="12"/>
          </p:nvPr>
        </p:nvSpPr>
        <p:spPr/>
        <p:txBody>
          <a:bodyPr/>
          <a:lstStyle/>
          <a:p>
            <a:fld id="{D0154127-6A88-3744-9236-CC5E1F43F33A}" type="slidenum">
              <a:rPr lang="en-US" smtClean="0"/>
              <a:t>19</a:t>
            </a:fld>
            <a:endParaRPr lang="en-US"/>
          </a:p>
        </p:txBody>
      </p:sp>
    </p:spTree>
    <p:extLst>
      <p:ext uri="{BB962C8B-B14F-4D97-AF65-F5344CB8AC3E}">
        <p14:creationId xmlns:p14="http://schemas.microsoft.com/office/powerpoint/2010/main" val="1536430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D1FFB-190C-A644-930C-961EDCFA9160}"/>
              </a:ext>
            </a:extLst>
          </p:cNvPr>
          <p:cNvSpPr>
            <a:spLocks noGrp="1"/>
          </p:cNvSpPr>
          <p:nvPr>
            <p:ph type="title"/>
          </p:nvPr>
        </p:nvSpPr>
        <p:spPr/>
        <p:txBody>
          <a:bodyPr/>
          <a:lstStyle/>
          <a:p>
            <a:r>
              <a:rPr lang="en-US" dirty="0"/>
              <a:t>About</a:t>
            </a:r>
          </a:p>
        </p:txBody>
      </p:sp>
      <p:sp>
        <p:nvSpPr>
          <p:cNvPr id="3" name="Content Placeholder 2">
            <a:extLst>
              <a:ext uri="{FF2B5EF4-FFF2-40B4-BE49-F238E27FC236}">
                <a16:creationId xmlns:a16="http://schemas.microsoft.com/office/drawing/2014/main" id="{9160BB02-C901-AB4B-8046-33B53E29B860}"/>
              </a:ext>
            </a:extLst>
          </p:cNvPr>
          <p:cNvSpPr>
            <a:spLocks noGrp="1"/>
          </p:cNvSpPr>
          <p:nvPr>
            <p:ph idx="1"/>
          </p:nvPr>
        </p:nvSpPr>
        <p:spPr/>
        <p:txBody>
          <a:bodyPr/>
          <a:lstStyle/>
          <a:p>
            <a:r>
              <a:rPr lang="en-US" dirty="0"/>
              <a:t>Presented as is, use at your own risk.  No warranty with respect to fitness of use.</a:t>
            </a:r>
          </a:p>
          <a:p>
            <a:r>
              <a:rPr lang="en-US" dirty="0"/>
              <a:t>This is an abridged version of the PMBOK, focusing specifically on what you need to be successful in running a project.</a:t>
            </a:r>
          </a:p>
          <a:p>
            <a:r>
              <a:rPr lang="en-US" dirty="0"/>
              <a:t>If you sit for the PMP or CAPM, you will need to get the PMBOK 6</a:t>
            </a:r>
            <a:r>
              <a:rPr lang="en-US" baseline="30000" dirty="0"/>
              <a:t>th</a:t>
            </a:r>
            <a:r>
              <a:rPr lang="en-US" dirty="0"/>
              <a:t> addition and develop a more intimate understanding of the material.</a:t>
            </a:r>
          </a:p>
        </p:txBody>
      </p:sp>
      <p:sp>
        <p:nvSpPr>
          <p:cNvPr id="4" name="Slide Number Placeholder 3">
            <a:extLst>
              <a:ext uri="{FF2B5EF4-FFF2-40B4-BE49-F238E27FC236}">
                <a16:creationId xmlns:a16="http://schemas.microsoft.com/office/drawing/2014/main" id="{2C9ED544-30F4-EE4E-B619-D54DA1E1DC4D}"/>
              </a:ext>
            </a:extLst>
          </p:cNvPr>
          <p:cNvSpPr>
            <a:spLocks noGrp="1"/>
          </p:cNvSpPr>
          <p:nvPr>
            <p:ph type="sldNum" sz="quarter" idx="12"/>
          </p:nvPr>
        </p:nvSpPr>
        <p:spPr/>
        <p:txBody>
          <a:bodyPr/>
          <a:lstStyle/>
          <a:p>
            <a:fld id="{D0154127-6A88-3744-9236-CC5E1F43F33A}" type="slidenum">
              <a:rPr lang="en-US" smtClean="0"/>
              <a:t>2</a:t>
            </a:fld>
            <a:endParaRPr lang="en-US"/>
          </a:p>
        </p:txBody>
      </p:sp>
      <p:pic>
        <p:nvPicPr>
          <p:cNvPr id="5" name="Picture 4">
            <a:extLst>
              <a:ext uri="{FF2B5EF4-FFF2-40B4-BE49-F238E27FC236}">
                <a16:creationId xmlns:a16="http://schemas.microsoft.com/office/drawing/2014/main" id="{2595AF42-F23B-2E4F-B550-300917140943}"/>
              </a:ext>
            </a:extLst>
          </p:cNvPr>
          <p:cNvPicPr>
            <a:picLocks noChangeAspect="1"/>
          </p:cNvPicPr>
          <p:nvPr/>
        </p:nvPicPr>
        <p:blipFill>
          <a:blip r:embed="rId2"/>
          <a:stretch>
            <a:fillRect/>
          </a:stretch>
        </p:blipFill>
        <p:spPr>
          <a:xfrm>
            <a:off x="4498848" y="4574488"/>
            <a:ext cx="3562858" cy="2448865"/>
          </a:xfrm>
          <a:prstGeom prst="rect">
            <a:avLst/>
          </a:prstGeom>
        </p:spPr>
      </p:pic>
    </p:spTree>
    <p:extLst>
      <p:ext uri="{BB962C8B-B14F-4D97-AF65-F5344CB8AC3E}">
        <p14:creationId xmlns:p14="http://schemas.microsoft.com/office/powerpoint/2010/main" val="215588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69A9-1371-4D41-8F6E-960B93BA8CC6}"/>
              </a:ext>
            </a:extLst>
          </p:cNvPr>
          <p:cNvSpPr>
            <a:spLocks noGrp="1"/>
          </p:cNvSpPr>
          <p:nvPr>
            <p:ph type="title"/>
          </p:nvPr>
        </p:nvSpPr>
        <p:spPr/>
        <p:txBody>
          <a:bodyPr/>
          <a:lstStyle/>
          <a:p>
            <a:r>
              <a:rPr lang="en-US" dirty="0"/>
              <a:t>Another word on Agile (p. 133) – (see next slide)</a:t>
            </a:r>
          </a:p>
        </p:txBody>
      </p:sp>
      <p:sp>
        <p:nvSpPr>
          <p:cNvPr id="3" name="Content Placeholder 2">
            <a:extLst>
              <a:ext uri="{FF2B5EF4-FFF2-40B4-BE49-F238E27FC236}">
                <a16:creationId xmlns:a16="http://schemas.microsoft.com/office/drawing/2014/main" id="{4E46725D-A101-594C-B818-6F020A25AD48}"/>
              </a:ext>
            </a:extLst>
          </p:cNvPr>
          <p:cNvSpPr>
            <a:spLocks noGrp="1"/>
          </p:cNvSpPr>
          <p:nvPr>
            <p:ph idx="1"/>
          </p:nvPr>
        </p:nvSpPr>
        <p:spPr/>
        <p:txBody>
          <a:bodyPr>
            <a:normAutofit/>
          </a:bodyPr>
          <a:lstStyle/>
          <a:p>
            <a:pPr marL="0" indent="0">
              <a:buNone/>
            </a:pPr>
            <a:r>
              <a:rPr lang="en-US" dirty="0"/>
              <a:t>“… agile methods purposefully build and review prototypes and release versions in order to refine requirements.”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218BF58-48F8-DA49-8065-0EB764958764}"/>
              </a:ext>
            </a:extLst>
          </p:cNvPr>
          <p:cNvSpPr>
            <a:spLocks noGrp="1"/>
          </p:cNvSpPr>
          <p:nvPr>
            <p:ph type="sldNum" sz="quarter" idx="12"/>
          </p:nvPr>
        </p:nvSpPr>
        <p:spPr/>
        <p:txBody>
          <a:bodyPr/>
          <a:lstStyle/>
          <a:p>
            <a:fld id="{D0154127-6A88-3744-9236-CC5E1F43F33A}" type="slidenum">
              <a:rPr lang="en-US" smtClean="0"/>
              <a:t>20</a:t>
            </a:fld>
            <a:endParaRPr lang="en-US"/>
          </a:p>
        </p:txBody>
      </p:sp>
    </p:spTree>
    <p:extLst>
      <p:ext uri="{BB962C8B-B14F-4D97-AF65-F5344CB8AC3E}">
        <p14:creationId xmlns:p14="http://schemas.microsoft.com/office/powerpoint/2010/main" val="1518049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69A9-1371-4D41-8F6E-960B93BA8CC6}"/>
              </a:ext>
            </a:extLst>
          </p:cNvPr>
          <p:cNvSpPr>
            <a:spLocks noGrp="1"/>
          </p:cNvSpPr>
          <p:nvPr>
            <p:ph type="title"/>
          </p:nvPr>
        </p:nvSpPr>
        <p:spPr/>
        <p:txBody>
          <a:bodyPr/>
          <a:lstStyle/>
          <a:p>
            <a:r>
              <a:rPr lang="en-US" dirty="0"/>
              <a:t>Another word on Agile (</a:t>
            </a:r>
            <a:r>
              <a:rPr lang="en-US" dirty="0" err="1"/>
              <a:t>bv</a:t>
            </a:r>
            <a:r>
              <a:rPr lang="en-US" dirty="0"/>
              <a:t>)</a:t>
            </a:r>
          </a:p>
        </p:txBody>
      </p:sp>
      <p:sp>
        <p:nvSpPr>
          <p:cNvPr id="3" name="Content Placeholder 2">
            <a:extLst>
              <a:ext uri="{FF2B5EF4-FFF2-40B4-BE49-F238E27FC236}">
                <a16:creationId xmlns:a16="http://schemas.microsoft.com/office/drawing/2014/main" id="{4E46725D-A101-594C-B818-6F020A25AD48}"/>
              </a:ext>
            </a:extLst>
          </p:cNvPr>
          <p:cNvSpPr>
            <a:spLocks noGrp="1"/>
          </p:cNvSpPr>
          <p:nvPr>
            <p:ph idx="1"/>
          </p:nvPr>
        </p:nvSpPr>
        <p:spPr/>
        <p:txBody>
          <a:bodyPr>
            <a:normAutofit/>
          </a:bodyPr>
          <a:lstStyle/>
          <a:p>
            <a:r>
              <a:rPr lang="en-US" dirty="0"/>
              <a:t>One interesting difference between waterfall and agile is that in waterfall, the tendency is to put nothing into production until the entire project is complete.  </a:t>
            </a:r>
          </a:p>
          <a:p>
            <a:r>
              <a:rPr lang="en-US" dirty="0"/>
              <a:t>In agile, delivery into production can happen anytime the Product Owner and Team agree that it makes sense to deploy code into production.  </a:t>
            </a:r>
          </a:p>
          <a:p>
            <a:r>
              <a:rPr lang="en-US" dirty="0"/>
              <a:t>In a “DevOps” environment, once the work product is accepted by the product owner, it is deployed into production quickly (maybe even instantly).  This is called “continuous delivery.” ”Continuous delivery” is one of the key components of DevOps.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218BF58-48F8-DA49-8065-0EB764958764}"/>
              </a:ext>
            </a:extLst>
          </p:cNvPr>
          <p:cNvSpPr>
            <a:spLocks noGrp="1"/>
          </p:cNvSpPr>
          <p:nvPr>
            <p:ph type="sldNum" sz="quarter" idx="12"/>
          </p:nvPr>
        </p:nvSpPr>
        <p:spPr/>
        <p:txBody>
          <a:bodyPr/>
          <a:lstStyle/>
          <a:p>
            <a:fld id="{D0154127-6A88-3744-9236-CC5E1F43F33A}" type="slidenum">
              <a:rPr lang="en-US" smtClean="0"/>
              <a:t>21</a:t>
            </a:fld>
            <a:endParaRPr lang="en-US"/>
          </a:p>
        </p:txBody>
      </p:sp>
    </p:spTree>
    <p:extLst>
      <p:ext uri="{BB962C8B-B14F-4D97-AF65-F5344CB8AC3E}">
        <p14:creationId xmlns:p14="http://schemas.microsoft.com/office/powerpoint/2010/main" val="2953137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41AD8-131A-3B4E-9716-135C1D776D4F}"/>
              </a:ext>
            </a:extLst>
          </p:cNvPr>
          <p:cNvSpPr>
            <a:spLocks noGrp="1"/>
          </p:cNvSpPr>
          <p:nvPr>
            <p:ph type="title"/>
          </p:nvPr>
        </p:nvSpPr>
        <p:spPr>
          <a:xfrm>
            <a:off x="1676400" y="2675731"/>
            <a:ext cx="10515600" cy="1325563"/>
          </a:xfrm>
        </p:spPr>
        <p:txBody>
          <a:bodyPr/>
          <a:lstStyle/>
          <a:p>
            <a:r>
              <a:rPr lang="en-US" dirty="0"/>
              <a:t>Collect Requirements 5.2</a:t>
            </a:r>
          </a:p>
        </p:txBody>
      </p:sp>
      <p:sp>
        <p:nvSpPr>
          <p:cNvPr id="3" name="Content Placeholder 2">
            <a:extLst>
              <a:ext uri="{FF2B5EF4-FFF2-40B4-BE49-F238E27FC236}">
                <a16:creationId xmlns:a16="http://schemas.microsoft.com/office/drawing/2014/main" id="{6780CAB4-8E88-534E-A927-A26DDF5B1FF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1AE5316-C314-1F49-BECD-8E1E45490F90}"/>
              </a:ext>
            </a:extLst>
          </p:cNvPr>
          <p:cNvSpPr>
            <a:spLocks noGrp="1"/>
          </p:cNvSpPr>
          <p:nvPr>
            <p:ph type="sldNum" sz="quarter" idx="12"/>
          </p:nvPr>
        </p:nvSpPr>
        <p:spPr/>
        <p:txBody>
          <a:bodyPr/>
          <a:lstStyle/>
          <a:p>
            <a:fld id="{D0154127-6A88-3744-9236-CC5E1F43F33A}" type="slidenum">
              <a:rPr lang="en-US" smtClean="0"/>
              <a:t>22</a:t>
            </a:fld>
            <a:endParaRPr lang="en-US"/>
          </a:p>
        </p:txBody>
      </p:sp>
      <p:pic>
        <p:nvPicPr>
          <p:cNvPr id="5" name="Picture 4">
            <a:extLst>
              <a:ext uri="{FF2B5EF4-FFF2-40B4-BE49-F238E27FC236}">
                <a16:creationId xmlns:a16="http://schemas.microsoft.com/office/drawing/2014/main" id="{ADE69E34-B0A2-9D4E-B000-D5C7BC9F935A}"/>
              </a:ext>
            </a:extLst>
          </p:cNvPr>
          <p:cNvPicPr>
            <a:picLocks noChangeAspect="1"/>
          </p:cNvPicPr>
          <p:nvPr/>
        </p:nvPicPr>
        <p:blipFill>
          <a:blip r:embed="rId2"/>
          <a:stretch>
            <a:fillRect/>
          </a:stretch>
        </p:blipFill>
        <p:spPr>
          <a:xfrm>
            <a:off x="4610354" y="3651250"/>
            <a:ext cx="3263900" cy="2705100"/>
          </a:xfrm>
          <a:prstGeom prst="rect">
            <a:avLst/>
          </a:prstGeom>
        </p:spPr>
      </p:pic>
    </p:spTree>
    <p:extLst>
      <p:ext uri="{BB962C8B-B14F-4D97-AF65-F5344CB8AC3E}">
        <p14:creationId xmlns:p14="http://schemas.microsoft.com/office/powerpoint/2010/main" val="3826719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95E3-946C-7247-A239-4D8145F65887}"/>
              </a:ext>
            </a:extLst>
          </p:cNvPr>
          <p:cNvSpPr>
            <a:spLocks noGrp="1"/>
          </p:cNvSpPr>
          <p:nvPr>
            <p:ph type="title"/>
          </p:nvPr>
        </p:nvSpPr>
        <p:spPr/>
        <p:txBody>
          <a:bodyPr/>
          <a:lstStyle/>
          <a:p>
            <a:r>
              <a:rPr lang="en-US" dirty="0"/>
              <a:t>Collect Requirements Defined (p. 138)</a:t>
            </a:r>
          </a:p>
        </p:txBody>
      </p:sp>
      <p:sp>
        <p:nvSpPr>
          <p:cNvPr id="3" name="Content Placeholder 2">
            <a:extLst>
              <a:ext uri="{FF2B5EF4-FFF2-40B4-BE49-F238E27FC236}">
                <a16:creationId xmlns:a16="http://schemas.microsoft.com/office/drawing/2014/main" id="{C5CA63E6-8C7A-964A-AC85-A1847081434B}"/>
              </a:ext>
            </a:extLst>
          </p:cNvPr>
          <p:cNvSpPr>
            <a:spLocks noGrp="1"/>
          </p:cNvSpPr>
          <p:nvPr>
            <p:ph idx="1"/>
          </p:nvPr>
        </p:nvSpPr>
        <p:spPr/>
        <p:txBody>
          <a:bodyPr/>
          <a:lstStyle/>
          <a:p>
            <a:r>
              <a:rPr lang="en-US" dirty="0"/>
              <a:t>“… the process determining, documenting, managing stakeholder needs and requirements to meet (project) objectives…(it provides) the basis for defining product scope and project scope.”</a:t>
            </a:r>
          </a:p>
        </p:txBody>
      </p:sp>
      <p:sp>
        <p:nvSpPr>
          <p:cNvPr id="4" name="Slide Number Placeholder 3">
            <a:extLst>
              <a:ext uri="{FF2B5EF4-FFF2-40B4-BE49-F238E27FC236}">
                <a16:creationId xmlns:a16="http://schemas.microsoft.com/office/drawing/2014/main" id="{A572C873-4AAE-2C49-B94E-360097B4F3FB}"/>
              </a:ext>
            </a:extLst>
          </p:cNvPr>
          <p:cNvSpPr>
            <a:spLocks noGrp="1"/>
          </p:cNvSpPr>
          <p:nvPr>
            <p:ph type="sldNum" sz="quarter" idx="12"/>
          </p:nvPr>
        </p:nvSpPr>
        <p:spPr/>
        <p:txBody>
          <a:bodyPr/>
          <a:lstStyle/>
          <a:p>
            <a:fld id="{D0154127-6A88-3744-9236-CC5E1F43F33A}" type="slidenum">
              <a:rPr lang="en-US" smtClean="0"/>
              <a:t>23</a:t>
            </a:fld>
            <a:endParaRPr lang="en-US"/>
          </a:p>
        </p:txBody>
      </p:sp>
      <p:pic>
        <p:nvPicPr>
          <p:cNvPr id="5" name="Picture 4">
            <a:extLst>
              <a:ext uri="{FF2B5EF4-FFF2-40B4-BE49-F238E27FC236}">
                <a16:creationId xmlns:a16="http://schemas.microsoft.com/office/drawing/2014/main" id="{AE6FA9DE-F016-2B42-AEC4-516C01F56BE9}"/>
              </a:ext>
            </a:extLst>
          </p:cNvPr>
          <p:cNvPicPr>
            <a:picLocks noChangeAspect="1"/>
          </p:cNvPicPr>
          <p:nvPr/>
        </p:nvPicPr>
        <p:blipFill>
          <a:blip r:embed="rId2"/>
          <a:stretch>
            <a:fillRect/>
          </a:stretch>
        </p:blipFill>
        <p:spPr>
          <a:xfrm>
            <a:off x="4610354" y="3651250"/>
            <a:ext cx="3263900" cy="2705100"/>
          </a:xfrm>
          <a:prstGeom prst="rect">
            <a:avLst/>
          </a:prstGeom>
        </p:spPr>
      </p:pic>
    </p:spTree>
    <p:extLst>
      <p:ext uri="{BB962C8B-B14F-4D97-AF65-F5344CB8AC3E}">
        <p14:creationId xmlns:p14="http://schemas.microsoft.com/office/powerpoint/2010/main" val="2000005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10598-591B-7D4E-AA51-A2A4EA849318}"/>
              </a:ext>
            </a:extLst>
          </p:cNvPr>
          <p:cNvSpPr>
            <a:spLocks noGrp="1"/>
          </p:cNvSpPr>
          <p:nvPr>
            <p:ph type="title"/>
          </p:nvPr>
        </p:nvSpPr>
        <p:spPr/>
        <p:txBody>
          <a:bodyPr/>
          <a:lstStyle/>
          <a:p>
            <a:r>
              <a:rPr lang="en-US" dirty="0"/>
              <a:t>Requirements (p. 140)</a:t>
            </a:r>
          </a:p>
        </p:txBody>
      </p:sp>
      <p:sp>
        <p:nvSpPr>
          <p:cNvPr id="3" name="Content Placeholder 2">
            <a:extLst>
              <a:ext uri="{FF2B5EF4-FFF2-40B4-BE49-F238E27FC236}">
                <a16:creationId xmlns:a16="http://schemas.microsoft.com/office/drawing/2014/main" id="{474DC915-4EFC-AD4A-BC91-6A6389A80DCB}"/>
              </a:ext>
            </a:extLst>
          </p:cNvPr>
          <p:cNvSpPr>
            <a:spLocks noGrp="1"/>
          </p:cNvSpPr>
          <p:nvPr>
            <p:ph idx="1"/>
          </p:nvPr>
        </p:nvSpPr>
        <p:spPr/>
        <p:txBody>
          <a:bodyPr/>
          <a:lstStyle/>
          <a:p>
            <a:r>
              <a:rPr lang="en-US" dirty="0"/>
              <a:t>“... include conditions or capabilities that are required to be present in a product, service, or result to satisfy an agreement or other formally imposed specification.”</a:t>
            </a:r>
          </a:p>
          <a:p>
            <a:r>
              <a:rPr lang="en-US" dirty="0"/>
              <a:t>”…they include the quantified and documented needs &amp; expectations of the sponsor, customer, and other stakeholders.”</a:t>
            </a:r>
          </a:p>
          <a:p>
            <a:r>
              <a:rPr lang="en-US" dirty="0"/>
              <a:t>“Requirements become the foundation of the WBS”</a:t>
            </a:r>
          </a:p>
          <a:p>
            <a:r>
              <a:rPr lang="en-US" dirty="0"/>
              <a:t>“Cost, schedule, quality planning, and procurement are all based on those requirements.”</a:t>
            </a:r>
          </a:p>
        </p:txBody>
      </p:sp>
      <p:sp>
        <p:nvSpPr>
          <p:cNvPr id="4" name="Slide Number Placeholder 3">
            <a:extLst>
              <a:ext uri="{FF2B5EF4-FFF2-40B4-BE49-F238E27FC236}">
                <a16:creationId xmlns:a16="http://schemas.microsoft.com/office/drawing/2014/main" id="{FFB00BEA-F8D7-414A-9801-5B7E8161EC5E}"/>
              </a:ext>
            </a:extLst>
          </p:cNvPr>
          <p:cNvSpPr>
            <a:spLocks noGrp="1"/>
          </p:cNvSpPr>
          <p:nvPr>
            <p:ph type="sldNum" sz="quarter" idx="12"/>
          </p:nvPr>
        </p:nvSpPr>
        <p:spPr/>
        <p:txBody>
          <a:bodyPr/>
          <a:lstStyle/>
          <a:p>
            <a:fld id="{D0154127-6A88-3744-9236-CC5E1F43F33A}" type="slidenum">
              <a:rPr lang="en-US" smtClean="0"/>
              <a:t>24</a:t>
            </a:fld>
            <a:endParaRPr lang="en-US"/>
          </a:p>
        </p:txBody>
      </p:sp>
    </p:spTree>
    <p:extLst>
      <p:ext uri="{BB962C8B-B14F-4D97-AF65-F5344CB8AC3E}">
        <p14:creationId xmlns:p14="http://schemas.microsoft.com/office/powerpoint/2010/main" val="1027032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CC196-1B77-9040-9DAB-30318114E2EC}"/>
              </a:ext>
            </a:extLst>
          </p:cNvPr>
          <p:cNvSpPr>
            <a:spLocks noGrp="1"/>
          </p:cNvSpPr>
          <p:nvPr>
            <p:ph type="title"/>
          </p:nvPr>
        </p:nvSpPr>
        <p:spPr/>
        <p:txBody>
          <a:bodyPr/>
          <a:lstStyle/>
          <a:p>
            <a:r>
              <a:rPr lang="en-US" dirty="0"/>
              <a:t>Some Inputs to Requirements (p. 141)</a:t>
            </a:r>
          </a:p>
        </p:txBody>
      </p:sp>
      <p:sp>
        <p:nvSpPr>
          <p:cNvPr id="3" name="Content Placeholder 2">
            <a:extLst>
              <a:ext uri="{FF2B5EF4-FFF2-40B4-BE49-F238E27FC236}">
                <a16:creationId xmlns:a16="http://schemas.microsoft.com/office/drawing/2014/main" id="{FC2A2A67-0C3E-784C-93BD-46546508DB43}"/>
              </a:ext>
            </a:extLst>
          </p:cNvPr>
          <p:cNvSpPr>
            <a:spLocks noGrp="1"/>
          </p:cNvSpPr>
          <p:nvPr>
            <p:ph idx="1"/>
          </p:nvPr>
        </p:nvSpPr>
        <p:spPr/>
        <p:txBody>
          <a:bodyPr/>
          <a:lstStyle/>
          <a:p>
            <a:r>
              <a:rPr lang="en-US" dirty="0"/>
              <a:t>Project charter</a:t>
            </a:r>
          </a:p>
          <a:p>
            <a:r>
              <a:rPr lang="en-US" dirty="0"/>
              <a:t>Assumptions log</a:t>
            </a:r>
          </a:p>
          <a:p>
            <a:r>
              <a:rPr lang="en-US" dirty="0"/>
              <a:t>Expert judgement</a:t>
            </a:r>
          </a:p>
          <a:p>
            <a:r>
              <a:rPr lang="en-US" dirty="0"/>
              <a:t>Brain storming</a:t>
            </a:r>
          </a:p>
          <a:p>
            <a:r>
              <a:rPr lang="en-US" dirty="0"/>
              <a:t>Interviewing stakeholders</a:t>
            </a:r>
          </a:p>
          <a:p>
            <a:r>
              <a:rPr lang="en-US" dirty="0"/>
              <a:t>Focus groups</a:t>
            </a:r>
          </a:p>
          <a:p>
            <a:r>
              <a:rPr lang="en-US" dirty="0"/>
              <a:t>Surveys</a:t>
            </a:r>
          </a:p>
          <a:p>
            <a:r>
              <a:rPr lang="en-US" dirty="0"/>
              <a:t>Benchmarking to best practices*</a:t>
            </a:r>
          </a:p>
        </p:txBody>
      </p:sp>
      <p:sp>
        <p:nvSpPr>
          <p:cNvPr id="4" name="Slide Number Placeholder 3">
            <a:extLst>
              <a:ext uri="{FF2B5EF4-FFF2-40B4-BE49-F238E27FC236}">
                <a16:creationId xmlns:a16="http://schemas.microsoft.com/office/drawing/2014/main" id="{35A45841-B9E8-DF40-8817-2955D54ED1A6}"/>
              </a:ext>
            </a:extLst>
          </p:cNvPr>
          <p:cNvSpPr>
            <a:spLocks noGrp="1"/>
          </p:cNvSpPr>
          <p:nvPr>
            <p:ph type="sldNum" sz="quarter" idx="12"/>
          </p:nvPr>
        </p:nvSpPr>
        <p:spPr/>
        <p:txBody>
          <a:bodyPr/>
          <a:lstStyle/>
          <a:p>
            <a:fld id="{D0154127-6A88-3744-9236-CC5E1F43F33A}" type="slidenum">
              <a:rPr lang="en-US" smtClean="0"/>
              <a:t>25</a:t>
            </a:fld>
            <a:endParaRPr lang="en-US"/>
          </a:p>
        </p:txBody>
      </p:sp>
      <p:sp>
        <p:nvSpPr>
          <p:cNvPr id="5" name="TextBox 4">
            <a:extLst>
              <a:ext uri="{FF2B5EF4-FFF2-40B4-BE49-F238E27FC236}">
                <a16:creationId xmlns:a16="http://schemas.microsoft.com/office/drawing/2014/main" id="{C3844E66-E464-154D-99EF-8FD37C65DBA6}"/>
              </a:ext>
            </a:extLst>
          </p:cNvPr>
          <p:cNvSpPr txBox="1"/>
          <p:nvPr/>
        </p:nvSpPr>
        <p:spPr>
          <a:xfrm>
            <a:off x="1219200" y="6356350"/>
            <a:ext cx="1586140" cy="369332"/>
          </a:xfrm>
          <a:prstGeom prst="rect">
            <a:avLst/>
          </a:prstGeom>
          <a:noFill/>
        </p:spPr>
        <p:txBody>
          <a:bodyPr wrap="none" rtlCol="0">
            <a:spAutoFit/>
          </a:bodyPr>
          <a:lstStyle/>
          <a:p>
            <a:r>
              <a:rPr lang="en-US" dirty="0"/>
              <a:t>*See next slide</a:t>
            </a:r>
          </a:p>
        </p:txBody>
      </p:sp>
      <p:pic>
        <p:nvPicPr>
          <p:cNvPr id="6" name="Picture 5">
            <a:extLst>
              <a:ext uri="{FF2B5EF4-FFF2-40B4-BE49-F238E27FC236}">
                <a16:creationId xmlns:a16="http://schemas.microsoft.com/office/drawing/2014/main" id="{F42AE042-B019-9541-81A6-C62044D0C116}"/>
              </a:ext>
            </a:extLst>
          </p:cNvPr>
          <p:cNvPicPr>
            <a:picLocks noChangeAspect="1"/>
          </p:cNvPicPr>
          <p:nvPr/>
        </p:nvPicPr>
        <p:blipFill>
          <a:blip r:embed="rId2"/>
          <a:stretch>
            <a:fillRect/>
          </a:stretch>
        </p:blipFill>
        <p:spPr>
          <a:xfrm>
            <a:off x="4559300" y="1231900"/>
            <a:ext cx="3073400" cy="4394200"/>
          </a:xfrm>
          <a:prstGeom prst="rect">
            <a:avLst/>
          </a:prstGeom>
        </p:spPr>
      </p:pic>
    </p:spTree>
    <p:extLst>
      <p:ext uri="{BB962C8B-B14F-4D97-AF65-F5344CB8AC3E}">
        <p14:creationId xmlns:p14="http://schemas.microsoft.com/office/powerpoint/2010/main" val="1739216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A8111-A826-6643-8471-09E29A05663D}"/>
              </a:ext>
            </a:extLst>
          </p:cNvPr>
          <p:cNvSpPr>
            <a:spLocks noGrp="1"/>
          </p:cNvSpPr>
          <p:nvPr>
            <p:ph type="title"/>
          </p:nvPr>
        </p:nvSpPr>
        <p:spPr/>
        <p:txBody>
          <a:bodyPr/>
          <a:lstStyle/>
          <a:p>
            <a:r>
              <a:rPr lang="en-US" dirty="0"/>
              <a:t>Best Practices Defined From </a:t>
            </a:r>
            <a:r>
              <a:rPr lang="en-US" dirty="0" err="1"/>
              <a:t>iSixSigma</a:t>
            </a:r>
            <a:endParaRPr lang="en-US" dirty="0"/>
          </a:p>
        </p:txBody>
      </p:sp>
      <p:sp>
        <p:nvSpPr>
          <p:cNvPr id="3" name="Content Placeholder 2">
            <a:extLst>
              <a:ext uri="{FF2B5EF4-FFF2-40B4-BE49-F238E27FC236}">
                <a16:creationId xmlns:a16="http://schemas.microsoft.com/office/drawing/2014/main" id="{C67000F6-DAAB-0948-8735-6C16C31E0458}"/>
              </a:ext>
            </a:extLst>
          </p:cNvPr>
          <p:cNvSpPr>
            <a:spLocks noGrp="1"/>
          </p:cNvSpPr>
          <p:nvPr>
            <p:ph idx="1"/>
          </p:nvPr>
        </p:nvSpPr>
        <p:spPr/>
        <p:txBody>
          <a:bodyPr/>
          <a:lstStyle/>
          <a:p>
            <a:endParaRPr lang="en-US" dirty="0"/>
          </a:p>
          <a:p>
            <a:r>
              <a:rPr lang="en-US" dirty="0"/>
              <a:t>“A way or method of accomplishing a business function or process that is considered to be superior to all other known methods.”</a:t>
            </a:r>
          </a:p>
          <a:p>
            <a:r>
              <a:rPr lang="en-US" dirty="0"/>
              <a:t>“A lesson learned from one area of a business that can be passed on to another area of the business” </a:t>
            </a:r>
          </a:p>
          <a:p>
            <a:pPr marL="0" indent="0">
              <a:buNone/>
            </a:pPr>
            <a:endParaRPr lang="en-US" sz="9600" dirty="0">
              <a:latin typeface="Wingdings" pitchFamily="2" charset="2"/>
            </a:endParaRPr>
          </a:p>
        </p:txBody>
      </p:sp>
      <p:sp>
        <p:nvSpPr>
          <p:cNvPr id="4" name="Slide Number Placeholder 3">
            <a:extLst>
              <a:ext uri="{FF2B5EF4-FFF2-40B4-BE49-F238E27FC236}">
                <a16:creationId xmlns:a16="http://schemas.microsoft.com/office/drawing/2014/main" id="{1A6C6C53-8952-134C-82C2-C81240CA4A16}"/>
              </a:ext>
            </a:extLst>
          </p:cNvPr>
          <p:cNvSpPr>
            <a:spLocks noGrp="1"/>
          </p:cNvSpPr>
          <p:nvPr>
            <p:ph type="sldNum" sz="quarter" idx="12"/>
          </p:nvPr>
        </p:nvSpPr>
        <p:spPr/>
        <p:txBody>
          <a:bodyPr/>
          <a:lstStyle/>
          <a:p>
            <a:fld id="{D0154127-6A88-3744-9236-CC5E1F43F33A}" type="slidenum">
              <a:rPr lang="en-US" smtClean="0"/>
              <a:t>26</a:t>
            </a:fld>
            <a:endParaRPr lang="en-US"/>
          </a:p>
        </p:txBody>
      </p:sp>
      <p:sp>
        <p:nvSpPr>
          <p:cNvPr id="6" name="Rectangle 5">
            <a:extLst>
              <a:ext uri="{FF2B5EF4-FFF2-40B4-BE49-F238E27FC236}">
                <a16:creationId xmlns:a16="http://schemas.microsoft.com/office/drawing/2014/main" id="{2AAC0861-9F72-0143-8BCF-FED59B9F3399}"/>
              </a:ext>
            </a:extLst>
          </p:cNvPr>
          <p:cNvSpPr/>
          <p:nvPr/>
        </p:nvSpPr>
        <p:spPr>
          <a:xfrm>
            <a:off x="995180" y="6352143"/>
            <a:ext cx="5172442" cy="369332"/>
          </a:xfrm>
          <a:prstGeom prst="rect">
            <a:avLst/>
          </a:prstGeom>
        </p:spPr>
        <p:txBody>
          <a:bodyPr wrap="none">
            <a:spAutoFit/>
          </a:bodyPr>
          <a:lstStyle/>
          <a:p>
            <a:r>
              <a:rPr lang="en-US" dirty="0"/>
              <a:t>https://</a:t>
            </a:r>
            <a:r>
              <a:rPr lang="en-US" dirty="0" err="1"/>
              <a:t>www.isixsigma.com</a:t>
            </a:r>
            <a:r>
              <a:rPr lang="en-US" dirty="0"/>
              <a:t>/dictionary/best-practice/</a:t>
            </a:r>
          </a:p>
        </p:txBody>
      </p:sp>
      <p:grpSp>
        <p:nvGrpSpPr>
          <p:cNvPr id="12" name="Group 11">
            <a:extLst>
              <a:ext uri="{FF2B5EF4-FFF2-40B4-BE49-F238E27FC236}">
                <a16:creationId xmlns:a16="http://schemas.microsoft.com/office/drawing/2014/main" id="{CE0C7C99-71DB-FF44-9A38-BC0023011214}"/>
              </a:ext>
            </a:extLst>
          </p:cNvPr>
          <p:cNvGrpSpPr/>
          <p:nvPr/>
        </p:nvGrpSpPr>
        <p:grpSpPr>
          <a:xfrm rot="1388312">
            <a:off x="4368165" y="4528644"/>
            <a:ext cx="2072640" cy="1668027"/>
            <a:chOff x="4511040" y="4148904"/>
            <a:chExt cx="2072640" cy="1668027"/>
          </a:xfrm>
        </p:grpSpPr>
        <p:sp>
          <p:nvSpPr>
            <p:cNvPr id="7" name="Rectangle 6">
              <a:extLst>
                <a:ext uri="{FF2B5EF4-FFF2-40B4-BE49-F238E27FC236}">
                  <a16:creationId xmlns:a16="http://schemas.microsoft.com/office/drawing/2014/main" id="{2C23C7E3-D996-1C4C-9FF9-723287E5FA54}"/>
                </a:ext>
              </a:extLst>
            </p:cNvPr>
            <p:cNvSpPr/>
            <p:nvPr/>
          </p:nvSpPr>
          <p:spPr>
            <a:xfrm>
              <a:off x="4511040" y="4267200"/>
              <a:ext cx="207264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4BCA48-2FBD-B447-92CD-E8BC5020F319}"/>
                </a:ext>
              </a:extLst>
            </p:cNvPr>
            <p:cNvPicPr>
              <a:picLocks noChangeAspect="1"/>
            </p:cNvPicPr>
            <p:nvPr/>
          </p:nvPicPr>
          <p:blipFill>
            <a:blip r:embed="rId2"/>
            <a:stretch>
              <a:fillRect/>
            </a:stretch>
          </p:blipFill>
          <p:spPr>
            <a:xfrm rot="18537374">
              <a:off x="4418590" y="4323004"/>
              <a:ext cx="1511300" cy="1295400"/>
            </a:xfrm>
            <a:prstGeom prst="rect">
              <a:avLst/>
            </a:prstGeom>
          </p:spPr>
        </p:pic>
        <p:sp>
          <p:nvSpPr>
            <p:cNvPr id="8" name="Rectangle 7">
              <a:extLst>
                <a:ext uri="{FF2B5EF4-FFF2-40B4-BE49-F238E27FC236}">
                  <a16:creationId xmlns:a16="http://schemas.microsoft.com/office/drawing/2014/main" id="{A4B1290B-2A8D-E34D-AD8C-99E6F4EC90C8}"/>
                </a:ext>
              </a:extLst>
            </p:cNvPr>
            <p:cNvSpPr/>
            <p:nvPr/>
          </p:nvSpPr>
          <p:spPr>
            <a:xfrm rot="7651495" flipV="1">
              <a:off x="4963196" y="4519385"/>
              <a:ext cx="753075" cy="3943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8504B7-E084-2848-8945-CECDD28CDDBB}"/>
                </a:ext>
              </a:extLst>
            </p:cNvPr>
            <p:cNvSpPr/>
            <p:nvPr/>
          </p:nvSpPr>
          <p:spPr>
            <a:xfrm rot="7651495" flipV="1">
              <a:off x="4808718" y="4993593"/>
              <a:ext cx="1222516" cy="424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5C6C44-7CF7-4443-A07B-E74894BB907A}"/>
                </a:ext>
              </a:extLst>
            </p:cNvPr>
            <p:cNvSpPr/>
            <p:nvPr/>
          </p:nvSpPr>
          <p:spPr>
            <a:xfrm rot="7651495" flipV="1">
              <a:off x="4932250" y="4232055"/>
              <a:ext cx="590461" cy="424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4298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4FCD-213C-9940-A5D9-A755555B96D2}"/>
              </a:ext>
            </a:extLst>
          </p:cNvPr>
          <p:cNvSpPr>
            <a:spLocks noGrp="1"/>
          </p:cNvSpPr>
          <p:nvPr>
            <p:ph type="title"/>
          </p:nvPr>
        </p:nvSpPr>
        <p:spPr/>
        <p:txBody>
          <a:bodyPr/>
          <a:lstStyle/>
          <a:p>
            <a:r>
              <a:rPr lang="en-US" dirty="0"/>
              <a:t>More Inputs to Requirements (p. 143)</a:t>
            </a:r>
          </a:p>
        </p:txBody>
      </p:sp>
      <p:sp>
        <p:nvSpPr>
          <p:cNvPr id="3" name="Content Placeholder 2">
            <a:extLst>
              <a:ext uri="{FF2B5EF4-FFF2-40B4-BE49-F238E27FC236}">
                <a16:creationId xmlns:a16="http://schemas.microsoft.com/office/drawing/2014/main" id="{B1031E72-EBC8-434D-8CFD-5014248FE871}"/>
              </a:ext>
            </a:extLst>
          </p:cNvPr>
          <p:cNvSpPr>
            <a:spLocks noGrp="1"/>
          </p:cNvSpPr>
          <p:nvPr>
            <p:ph idx="1"/>
          </p:nvPr>
        </p:nvSpPr>
        <p:spPr/>
        <p:txBody>
          <a:bodyPr vert="horz" lIns="91440" tIns="45720" rIns="91440" bIns="45720" rtlCol="0" anchor="t">
            <a:normAutofit/>
          </a:bodyPr>
          <a:lstStyle/>
          <a:p>
            <a:r>
              <a:rPr lang="en-US" dirty="0"/>
              <a:t>Business plans</a:t>
            </a:r>
          </a:p>
          <a:p>
            <a:r>
              <a:rPr lang="en-US" dirty="0"/>
              <a:t>Current process flows</a:t>
            </a:r>
          </a:p>
          <a:p>
            <a:r>
              <a:rPr lang="en-US" dirty="0"/>
              <a:t>Request for Proposal (RFP) results</a:t>
            </a:r>
          </a:p>
          <a:p>
            <a:r>
              <a:rPr lang="en-US" dirty="0"/>
              <a:t>Use cases (who's going to be using it &amp; y)</a:t>
            </a:r>
            <a:endParaRPr lang="en-US" dirty="0">
              <a:cs typeface="Calibri"/>
            </a:endParaRPr>
          </a:p>
        </p:txBody>
      </p:sp>
      <p:sp>
        <p:nvSpPr>
          <p:cNvPr id="4" name="Slide Number Placeholder 3">
            <a:extLst>
              <a:ext uri="{FF2B5EF4-FFF2-40B4-BE49-F238E27FC236}">
                <a16:creationId xmlns:a16="http://schemas.microsoft.com/office/drawing/2014/main" id="{D87FBBE9-A8BD-C240-92BB-87686FCD24AF}"/>
              </a:ext>
            </a:extLst>
          </p:cNvPr>
          <p:cNvSpPr>
            <a:spLocks noGrp="1"/>
          </p:cNvSpPr>
          <p:nvPr>
            <p:ph type="sldNum" sz="quarter" idx="12"/>
          </p:nvPr>
        </p:nvSpPr>
        <p:spPr/>
        <p:txBody>
          <a:bodyPr/>
          <a:lstStyle/>
          <a:p>
            <a:fld id="{D0154127-6A88-3744-9236-CC5E1F43F33A}" type="slidenum">
              <a:rPr lang="en-US" smtClean="0"/>
              <a:t>27</a:t>
            </a:fld>
            <a:endParaRPr lang="en-US"/>
          </a:p>
        </p:txBody>
      </p:sp>
      <p:pic>
        <p:nvPicPr>
          <p:cNvPr id="5" name="Picture 4">
            <a:extLst>
              <a:ext uri="{FF2B5EF4-FFF2-40B4-BE49-F238E27FC236}">
                <a16:creationId xmlns:a16="http://schemas.microsoft.com/office/drawing/2014/main" id="{42F84CD4-0930-264F-BE5F-8100035194B7}"/>
              </a:ext>
            </a:extLst>
          </p:cNvPr>
          <p:cNvPicPr>
            <a:picLocks noChangeAspect="1"/>
          </p:cNvPicPr>
          <p:nvPr/>
        </p:nvPicPr>
        <p:blipFill>
          <a:blip r:embed="rId2"/>
          <a:stretch>
            <a:fillRect/>
          </a:stretch>
        </p:blipFill>
        <p:spPr>
          <a:xfrm>
            <a:off x="7816850" y="1696244"/>
            <a:ext cx="2844800" cy="4610100"/>
          </a:xfrm>
          <a:prstGeom prst="rect">
            <a:avLst/>
          </a:prstGeom>
        </p:spPr>
      </p:pic>
    </p:spTree>
    <p:extLst>
      <p:ext uri="{BB962C8B-B14F-4D97-AF65-F5344CB8AC3E}">
        <p14:creationId xmlns:p14="http://schemas.microsoft.com/office/powerpoint/2010/main" val="1312604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87E70-8E40-9043-8952-A4A54FE56D9A}"/>
              </a:ext>
            </a:extLst>
          </p:cNvPr>
          <p:cNvSpPr>
            <a:spLocks noGrp="1"/>
          </p:cNvSpPr>
          <p:nvPr>
            <p:ph type="title"/>
          </p:nvPr>
        </p:nvSpPr>
        <p:spPr/>
        <p:txBody>
          <a:bodyPr/>
          <a:lstStyle/>
          <a:p>
            <a:r>
              <a:rPr lang="en-US" dirty="0"/>
              <a:t>Requirement Approval Types (p. 144)</a:t>
            </a:r>
          </a:p>
        </p:txBody>
      </p:sp>
      <p:sp>
        <p:nvSpPr>
          <p:cNvPr id="3" name="Content Placeholder 2">
            <a:extLst>
              <a:ext uri="{FF2B5EF4-FFF2-40B4-BE49-F238E27FC236}">
                <a16:creationId xmlns:a16="http://schemas.microsoft.com/office/drawing/2014/main" id="{4A4979DB-8437-2B4E-8C85-74DFB09854D0}"/>
              </a:ext>
            </a:extLst>
          </p:cNvPr>
          <p:cNvSpPr>
            <a:spLocks noGrp="1"/>
          </p:cNvSpPr>
          <p:nvPr>
            <p:ph idx="1"/>
          </p:nvPr>
        </p:nvSpPr>
        <p:spPr/>
        <p:txBody>
          <a:bodyPr/>
          <a:lstStyle/>
          <a:p>
            <a:r>
              <a:rPr lang="en-US" dirty="0"/>
              <a:t>Voting</a:t>
            </a:r>
          </a:p>
          <a:p>
            <a:pPr lvl="1">
              <a:buFont typeface="Courier New" panose="02070309020205020404" pitchFamily="49" charset="0"/>
              <a:buChar char="o"/>
            </a:pPr>
            <a:r>
              <a:rPr lang="en-US" dirty="0"/>
              <a:t>Unanimity (100% agree)</a:t>
            </a:r>
          </a:p>
          <a:p>
            <a:pPr lvl="1">
              <a:buFont typeface="Courier New" panose="02070309020205020404" pitchFamily="49" charset="0"/>
              <a:buChar char="o"/>
            </a:pPr>
            <a:r>
              <a:rPr lang="en-US" dirty="0"/>
              <a:t>Majority (greater that 50%)</a:t>
            </a:r>
          </a:p>
          <a:p>
            <a:pPr lvl="1">
              <a:buFont typeface="Courier New" panose="02070309020205020404" pitchFamily="49" charset="0"/>
              <a:buChar char="o"/>
            </a:pPr>
            <a:r>
              <a:rPr lang="en-US" dirty="0"/>
              <a:t>Plurality (largest group decides)</a:t>
            </a:r>
          </a:p>
          <a:p>
            <a:r>
              <a:rPr lang="en-US" dirty="0"/>
              <a:t>Autocratic  (one person decides)</a:t>
            </a:r>
          </a:p>
          <a:p>
            <a:r>
              <a:rPr lang="en-US" dirty="0"/>
              <a:t>Multicriteria decision making analysis (decision matrix- specific requirements vs. ability to meet those required items)</a:t>
            </a:r>
          </a:p>
          <a:p>
            <a:pPr marL="0" indent="0">
              <a:buNone/>
            </a:pPr>
            <a:endParaRPr lang="en-US" dirty="0"/>
          </a:p>
        </p:txBody>
      </p:sp>
      <p:sp>
        <p:nvSpPr>
          <p:cNvPr id="4" name="Slide Number Placeholder 3">
            <a:extLst>
              <a:ext uri="{FF2B5EF4-FFF2-40B4-BE49-F238E27FC236}">
                <a16:creationId xmlns:a16="http://schemas.microsoft.com/office/drawing/2014/main" id="{C24DE49F-EDB1-B64F-8F3A-932F76D5B3B7}"/>
              </a:ext>
            </a:extLst>
          </p:cNvPr>
          <p:cNvSpPr>
            <a:spLocks noGrp="1"/>
          </p:cNvSpPr>
          <p:nvPr>
            <p:ph type="sldNum" sz="quarter" idx="12"/>
          </p:nvPr>
        </p:nvSpPr>
        <p:spPr/>
        <p:txBody>
          <a:bodyPr/>
          <a:lstStyle/>
          <a:p>
            <a:fld id="{D0154127-6A88-3744-9236-CC5E1F43F33A}" type="slidenum">
              <a:rPr lang="en-US" smtClean="0"/>
              <a:t>28</a:t>
            </a:fld>
            <a:endParaRPr lang="en-US"/>
          </a:p>
        </p:txBody>
      </p:sp>
      <p:pic>
        <p:nvPicPr>
          <p:cNvPr id="5" name="Picture 4">
            <a:extLst>
              <a:ext uri="{FF2B5EF4-FFF2-40B4-BE49-F238E27FC236}">
                <a16:creationId xmlns:a16="http://schemas.microsoft.com/office/drawing/2014/main" id="{3FE552B3-16FC-3043-A4FF-685C6E1B8436}"/>
              </a:ext>
            </a:extLst>
          </p:cNvPr>
          <p:cNvPicPr>
            <a:picLocks noChangeAspect="1"/>
          </p:cNvPicPr>
          <p:nvPr/>
        </p:nvPicPr>
        <p:blipFill>
          <a:blip r:embed="rId2"/>
          <a:stretch>
            <a:fillRect/>
          </a:stretch>
        </p:blipFill>
        <p:spPr>
          <a:xfrm>
            <a:off x="8961174" y="1646238"/>
            <a:ext cx="2392626" cy="2435225"/>
          </a:xfrm>
          <a:prstGeom prst="rect">
            <a:avLst/>
          </a:prstGeom>
        </p:spPr>
      </p:pic>
    </p:spTree>
    <p:extLst>
      <p:ext uri="{BB962C8B-B14F-4D97-AF65-F5344CB8AC3E}">
        <p14:creationId xmlns:p14="http://schemas.microsoft.com/office/powerpoint/2010/main" val="1954146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125CB-8BFA-7147-BE48-1F8942F30EB1}"/>
              </a:ext>
            </a:extLst>
          </p:cNvPr>
          <p:cNvSpPr>
            <a:spLocks noGrp="1"/>
          </p:cNvSpPr>
          <p:nvPr>
            <p:ph type="title"/>
          </p:nvPr>
        </p:nvSpPr>
        <p:spPr/>
        <p:txBody>
          <a:bodyPr/>
          <a:lstStyle/>
          <a:p>
            <a:r>
              <a:rPr lang="en-US" dirty="0"/>
              <a:t>Nominal Group Technique (pp. 144 – 145)</a:t>
            </a:r>
          </a:p>
        </p:txBody>
      </p:sp>
      <p:sp>
        <p:nvSpPr>
          <p:cNvPr id="3" name="Content Placeholder 2">
            <a:extLst>
              <a:ext uri="{FF2B5EF4-FFF2-40B4-BE49-F238E27FC236}">
                <a16:creationId xmlns:a16="http://schemas.microsoft.com/office/drawing/2014/main" id="{127E1FC6-0135-A542-971F-C0EF9EE207D5}"/>
              </a:ext>
            </a:extLst>
          </p:cNvPr>
          <p:cNvSpPr>
            <a:spLocks noGrp="1"/>
          </p:cNvSpPr>
          <p:nvPr>
            <p:ph idx="1"/>
          </p:nvPr>
        </p:nvSpPr>
        <p:spPr/>
        <p:txBody>
          <a:bodyPr/>
          <a:lstStyle/>
          <a:p>
            <a:pPr marL="514350" indent="-514350">
              <a:buFont typeface="+mj-lt"/>
              <a:buAutoNum type="arabicPeriod"/>
            </a:pPr>
            <a:r>
              <a:rPr lang="en-US" dirty="0"/>
              <a:t>Used to rank brainstorming output</a:t>
            </a:r>
          </a:p>
          <a:p>
            <a:pPr marL="514350" indent="-514350">
              <a:buFont typeface="+mj-lt"/>
              <a:buAutoNum type="arabicPeriod"/>
            </a:pPr>
            <a:r>
              <a:rPr lang="en-US" dirty="0"/>
              <a:t>A question is proposed</a:t>
            </a:r>
          </a:p>
          <a:p>
            <a:pPr marL="514350" indent="-514350">
              <a:buFont typeface="+mj-lt"/>
              <a:buAutoNum type="arabicPeriod"/>
            </a:pPr>
            <a:r>
              <a:rPr lang="en-US" dirty="0"/>
              <a:t>Each team member creates ideas</a:t>
            </a:r>
          </a:p>
          <a:p>
            <a:pPr marL="514350" indent="-514350">
              <a:buFont typeface="+mj-lt"/>
              <a:buAutoNum type="arabicPeriod"/>
            </a:pPr>
            <a:r>
              <a:rPr lang="en-US" dirty="0"/>
              <a:t>All ideas boarded (without names)</a:t>
            </a:r>
          </a:p>
          <a:p>
            <a:pPr marL="514350" indent="-514350">
              <a:buFont typeface="+mj-lt"/>
              <a:buAutoNum type="arabicPeriod"/>
            </a:pPr>
            <a:r>
              <a:rPr lang="en-US" dirty="0"/>
              <a:t>All team members understand all ideas</a:t>
            </a:r>
          </a:p>
          <a:p>
            <a:pPr marL="514350" indent="-514350">
              <a:buFont typeface="+mj-lt"/>
              <a:buAutoNum type="arabicPeriod"/>
            </a:pPr>
            <a:r>
              <a:rPr lang="en-US" dirty="0"/>
              <a:t>Each person ranks each idea 1-5</a:t>
            </a:r>
          </a:p>
          <a:p>
            <a:pPr marL="514350" indent="-514350">
              <a:buFont typeface="+mj-lt"/>
              <a:buAutoNum type="arabicPeriod"/>
            </a:pPr>
            <a:r>
              <a:rPr lang="en-US" dirty="0"/>
              <a:t>Highest ideas are selected for moving forward with</a:t>
            </a:r>
          </a:p>
        </p:txBody>
      </p:sp>
      <p:sp>
        <p:nvSpPr>
          <p:cNvPr id="4" name="Slide Number Placeholder 3">
            <a:extLst>
              <a:ext uri="{FF2B5EF4-FFF2-40B4-BE49-F238E27FC236}">
                <a16:creationId xmlns:a16="http://schemas.microsoft.com/office/drawing/2014/main" id="{855ABD72-47A2-E844-AD18-04ECCD27E578}"/>
              </a:ext>
            </a:extLst>
          </p:cNvPr>
          <p:cNvSpPr>
            <a:spLocks noGrp="1"/>
          </p:cNvSpPr>
          <p:nvPr>
            <p:ph type="sldNum" sz="quarter" idx="12"/>
          </p:nvPr>
        </p:nvSpPr>
        <p:spPr/>
        <p:txBody>
          <a:bodyPr/>
          <a:lstStyle/>
          <a:p>
            <a:fld id="{D0154127-6A88-3744-9236-CC5E1F43F33A}" type="slidenum">
              <a:rPr lang="en-US" smtClean="0"/>
              <a:t>29</a:t>
            </a:fld>
            <a:endParaRPr lang="en-US"/>
          </a:p>
        </p:txBody>
      </p:sp>
      <p:pic>
        <p:nvPicPr>
          <p:cNvPr id="5" name="Picture 4">
            <a:extLst>
              <a:ext uri="{FF2B5EF4-FFF2-40B4-BE49-F238E27FC236}">
                <a16:creationId xmlns:a16="http://schemas.microsoft.com/office/drawing/2014/main" id="{2CF93080-96CE-504A-A260-E0878A0BC6EA}"/>
              </a:ext>
            </a:extLst>
          </p:cNvPr>
          <p:cNvPicPr>
            <a:picLocks noChangeAspect="1"/>
          </p:cNvPicPr>
          <p:nvPr/>
        </p:nvPicPr>
        <p:blipFill>
          <a:blip r:embed="rId2"/>
          <a:stretch>
            <a:fillRect/>
          </a:stretch>
        </p:blipFill>
        <p:spPr>
          <a:xfrm>
            <a:off x="8718081" y="1870075"/>
            <a:ext cx="3154832" cy="3105150"/>
          </a:xfrm>
          <a:prstGeom prst="rect">
            <a:avLst/>
          </a:prstGeom>
        </p:spPr>
      </p:pic>
    </p:spTree>
    <p:extLst>
      <p:ext uri="{BB962C8B-B14F-4D97-AF65-F5344CB8AC3E}">
        <p14:creationId xmlns:p14="http://schemas.microsoft.com/office/powerpoint/2010/main" val="1921374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51F0B-ADA6-3E42-9080-76CB59276394}"/>
              </a:ext>
            </a:extLst>
          </p:cNvPr>
          <p:cNvSpPr>
            <a:spLocks noGrp="1"/>
          </p:cNvSpPr>
          <p:nvPr>
            <p:ph type="title"/>
          </p:nvPr>
        </p:nvSpPr>
        <p:spPr/>
        <p:txBody>
          <a:bodyPr/>
          <a:lstStyle/>
          <a:p>
            <a:r>
              <a:rPr lang="en-US" dirty="0"/>
              <a:t>Project Scope Management Defined (p. 129)</a:t>
            </a:r>
          </a:p>
        </p:txBody>
      </p:sp>
      <p:sp>
        <p:nvSpPr>
          <p:cNvPr id="3" name="Content Placeholder 2">
            <a:extLst>
              <a:ext uri="{FF2B5EF4-FFF2-40B4-BE49-F238E27FC236}">
                <a16:creationId xmlns:a16="http://schemas.microsoft.com/office/drawing/2014/main" id="{AECB93EE-87AF-9A41-AF0A-FC3C5604C414}"/>
              </a:ext>
            </a:extLst>
          </p:cNvPr>
          <p:cNvSpPr>
            <a:spLocks noGrp="1"/>
          </p:cNvSpPr>
          <p:nvPr>
            <p:ph idx="1"/>
          </p:nvPr>
        </p:nvSpPr>
        <p:spPr/>
        <p:txBody>
          <a:bodyPr/>
          <a:lstStyle/>
          <a:p>
            <a:r>
              <a:rPr lang="en-US" dirty="0"/>
              <a:t>“…includes the processes required to ensure that the project includes all the work required, and only the work required, to complete the project successfully.  Managing the project scope is primarily concerned with defining and controlling what is and what is not included in the project.”</a:t>
            </a:r>
          </a:p>
        </p:txBody>
      </p:sp>
      <p:sp>
        <p:nvSpPr>
          <p:cNvPr id="4" name="Slide Number Placeholder 3">
            <a:extLst>
              <a:ext uri="{FF2B5EF4-FFF2-40B4-BE49-F238E27FC236}">
                <a16:creationId xmlns:a16="http://schemas.microsoft.com/office/drawing/2014/main" id="{E9B6AB81-6E5E-BF4A-8347-BFB69D4750C8}"/>
              </a:ext>
            </a:extLst>
          </p:cNvPr>
          <p:cNvSpPr>
            <a:spLocks noGrp="1"/>
          </p:cNvSpPr>
          <p:nvPr>
            <p:ph type="sldNum" sz="quarter" idx="12"/>
          </p:nvPr>
        </p:nvSpPr>
        <p:spPr/>
        <p:txBody>
          <a:bodyPr/>
          <a:lstStyle/>
          <a:p>
            <a:fld id="{D0154127-6A88-3744-9236-CC5E1F43F33A}" type="slidenum">
              <a:rPr lang="en-US" smtClean="0"/>
              <a:t>3</a:t>
            </a:fld>
            <a:endParaRPr lang="en-US"/>
          </a:p>
        </p:txBody>
      </p:sp>
      <p:pic>
        <p:nvPicPr>
          <p:cNvPr id="5" name="Picture 4">
            <a:extLst>
              <a:ext uri="{FF2B5EF4-FFF2-40B4-BE49-F238E27FC236}">
                <a16:creationId xmlns:a16="http://schemas.microsoft.com/office/drawing/2014/main" id="{447DDAFA-84BC-CA4A-858E-7A36F89FEBD3}"/>
              </a:ext>
            </a:extLst>
          </p:cNvPr>
          <p:cNvPicPr>
            <a:picLocks noChangeAspect="1"/>
          </p:cNvPicPr>
          <p:nvPr/>
        </p:nvPicPr>
        <p:blipFill>
          <a:blip r:embed="rId2"/>
          <a:stretch>
            <a:fillRect/>
          </a:stretch>
        </p:blipFill>
        <p:spPr>
          <a:xfrm>
            <a:off x="4419600" y="3810000"/>
            <a:ext cx="3352800" cy="3048000"/>
          </a:xfrm>
          <a:prstGeom prst="rect">
            <a:avLst/>
          </a:prstGeom>
        </p:spPr>
      </p:pic>
    </p:spTree>
    <p:extLst>
      <p:ext uri="{BB962C8B-B14F-4D97-AF65-F5344CB8AC3E}">
        <p14:creationId xmlns:p14="http://schemas.microsoft.com/office/powerpoint/2010/main" val="2375337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6441C-EF01-D24D-A61C-AE72D6EF3C22}"/>
              </a:ext>
            </a:extLst>
          </p:cNvPr>
          <p:cNvSpPr>
            <a:spLocks noGrp="1"/>
          </p:cNvSpPr>
          <p:nvPr>
            <p:ph type="title"/>
          </p:nvPr>
        </p:nvSpPr>
        <p:spPr/>
        <p:txBody>
          <a:bodyPr/>
          <a:lstStyle/>
          <a:p>
            <a:r>
              <a:rPr lang="en-US" dirty="0"/>
              <a:t>Prototypes (p. 147)</a:t>
            </a:r>
          </a:p>
        </p:txBody>
      </p:sp>
      <p:sp>
        <p:nvSpPr>
          <p:cNvPr id="3" name="Content Placeholder 2">
            <a:extLst>
              <a:ext uri="{FF2B5EF4-FFF2-40B4-BE49-F238E27FC236}">
                <a16:creationId xmlns:a16="http://schemas.microsoft.com/office/drawing/2014/main" id="{E1910590-CC18-394C-961A-5BF945A2456A}"/>
              </a:ext>
            </a:extLst>
          </p:cNvPr>
          <p:cNvSpPr>
            <a:spLocks noGrp="1"/>
          </p:cNvSpPr>
          <p:nvPr>
            <p:ph idx="1"/>
          </p:nvPr>
        </p:nvSpPr>
        <p:spPr>
          <a:xfrm>
            <a:off x="838200" y="1825625"/>
            <a:ext cx="6905625" cy="4351338"/>
          </a:xfrm>
        </p:spPr>
        <p:txBody>
          <a:bodyPr/>
          <a:lstStyle/>
          <a:p>
            <a:r>
              <a:rPr lang="en-US" dirty="0"/>
              <a:t>Provide a limited model of the perceived end state deliverable so the client can see what they are about to pay for.</a:t>
            </a:r>
          </a:p>
          <a:p>
            <a:r>
              <a:rPr lang="en-US" dirty="0"/>
              <a:t>Supports client learning, expectation setting, and effective communication between client and development team (</a:t>
            </a:r>
            <a:r>
              <a:rPr lang="en-US" dirty="0" err="1"/>
              <a:t>bv</a:t>
            </a:r>
            <a:r>
              <a:rPr lang="en-US" dirty="0"/>
              <a:t>)</a:t>
            </a:r>
          </a:p>
          <a:p>
            <a:r>
              <a:rPr lang="en-US" dirty="0"/>
              <a:t>Progressive elaboration can be supported by this.</a:t>
            </a:r>
          </a:p>
          <a:p>
            <a:r>
              <a:rPr lang="en-US" dirty="0"/>
              <a:t>Wireframes fit in here (</a:t>
            </a:r>
            <a:r>
              <a:rPr lang="en-US" dirty="0" err="1"/>
              <a:t>bv</a:t>
            </a:r>
            <a:r>
              <a:rPr lang="en-US" dirty="0"/>
              <a:t>)</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EE2CB31-7742-994F-B8B4-BD631997ED45}"/>
              </a:ext>
            </a:extLst>
          </p:cNvPr>
          <p:cNvSpPr>
            <a:spLocks noGrp="1"/>
          </p:cNvSpPr>
          <p:nvPr>
            <p:ph type="sldNum" sz="quarter" idx="12"/>
          </p:nvPr>
        </p:nvSpPr>
        <p:spPr/>
        <p:txBody>
          <a:bodyPr/>
          <a:lstStyle/>
          <a:p>
            <a:fld id="{D0154127-6A88-3744-9236-CC5E1F43F33A}" type="slidenum">
              <a:rPr lang="en-US" smtClean="0"/>
              <a:t>30</a:t>
            </a:fld>
            <a:endParaRPr lang="en-US"/>
          </a:p>
        </p:txBody>
      </p:sp>
      <p:pic>
        <p:nvPicPr>
          <p:cNvPr id="5" name="Picture 4">
            <a:extLst>
              <a:ext uri="{FF2B5EF4-FFF2-40B4-BE49-F238E27FC236}">
                <a16:creationId xmlns:a16="http://schemas.microsoft.com/office/drawing/2014/main" id="{8997AA9E-E518-6B40-A236-9EED95E19E20}"/>
              </a:ext>
            </a:extLst>
          </p:cNvPr>
          <p:cNvPicPr>
            <a:picLocks noChangeAspect="1"/>
          </p:cNvPicPr>
          <p:nvPr/>
        </p:nvPicPr>
        <p:blipFill>
          <a:blip r:embed="rId2"/>
          <a:stretch>
            <a:fillRect/>
          </a:stretch>
        </p:blipFill>
        <p:spPr>
          <a:xfrm>
            <a:off x="8229599" y="2187911"/>
            <a:ext cx="3489325" cy="3610890"/>
          </a:xfrm>
          <a:prstGeom prst="rect">
            <a:avLst/>
          </a:prstGeom>
        </p:spPr>
      </p:pic>
    </p:spTree>
    <p:extLst>
      <p:ext uri="{BB962C8B-B14F-4D97-AF65-F5344CB8AC3E}">
        <p14:creationId xmlns:p14="http://schemas.microsoft.com/office/powerpoint/2010/main" val="454806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6441C-EF01-D24D-A61C-AE72D6EF3C22}"/>
              </a:ext>
            </a:extLst>
          </p:cNvPr>
          <p:cNvSpPr>
            <a:spLocks noGrp="1"/>
          </p:cNvSpPr>
          <p:nvPr>
            <p:ph type="title"/>
          </p:nvPr>
        </p:nvSpPr>
        <p:spPr/>
        <p:txBody>
          <a:bodyPr/>
          <a:lstStyle/>
          <a:p>
            <a:r>
              <a:rPr lang="en-US" dirty="0"/>
              <a:t>Prototypes: Story Boards in IT (p. 147)</a:t>
            </a:r>
          </a:p>
        </p:txBody>
      </p:sp>
      <p:sp>
        <p:nvSpPr>
          <p:cNvPr id="3" name="Content Placeholder 2">
            <a:extLst>
              <a:ext uri="{FF2B5EF4-FFF2-40B4-BE49-F238E27FC236}">
                <a16:creationId xmlns:a16="http://schemas.microsoft.com/office/drawing/2014/main" id="{E1910590-CC18-394C-961A-5BF945A2456A}"/>
              </a:ext>
            </a:extLst>
          </p:cNvPr>
          <p:cNvSpPr>
            <a:spLocks noGrp="1"/>
          </p:cNvSpPr>
          <p:nvPr>
            <p:ph idx="1"/>
          </p:nvPr>
        </p:nvSpPr>
        <p:spPr/>
        <p:txBody>
          <a:bodyPr/>
          <a:lstStyle/>
          <a:p>
            <a:pPr marL="0" indent="0">
              <a:buNone/>
            </a:pPr>
            <a:r>
              <a:rPr lang="en-US" dirty="0"/>
              <a:t>Shows navigation paths between:</a:t>
            </a:r>
          </a:p>
          <a:p>
            <a:r>
              <a:rPr lang="en-US" dirty="0"/>
              <a:t>Screens</a:t>
            </a:r>
          </a:p>
          <a:p>
            <a:r>
              <a:rPr lang="en-US" dirty="0"/>
              <a:t>Web pages</a:t>
            </a:r>
          </a:p>
          <a:p>
            <a:r>
              <a:rPr lang="en-US" dirty="0"/>
              <a:t>Interfaces between applications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EE2CB31-7742-994F-B8B4-BD631997ED45}"/>
              </a:ext>
            </a:extLst>
          </p:cNvPr>
          <p:cNvSpPr>
            <a:spLocks noGrp="1"/>
          </p:cNvSpPr>
          <p:nvPr>
            <p:ph type="sldNum" sz="quarter" idx="12"/>
          </p:nvPr>
        </p:nvSpPr>
        <p:spPr/>
        <p:txBody>
          <a:bodyPr/>
          <a:lstStyle/>
          <a:p>
            <a:fld id="{D0154127-6A88-3744-9236-CC5E1F43F33A}" type="slidenum">
              <a:rPr lang="en-US" smtClean="0"/>
              <a:t>31</a:t>
            </a:fld>
            <a:endParaRPr lang="en-US"/>
          </a:p>
        </p:txBody>
      </p:sp>
      <p:pic>
        <p:nvPicPr>
          <p:cNvPr id="6" name="Picture 5">
            <a:extLst>
              <a:ext uri="{FF2B5EF4-FFF2-40B4-BE49-F238E27FC236}">
                <a16:creationId xmlns:a16="http://schemas.microsoft.com/office/drawing/2014/main" id="{8535FD7C-1810-0343-8853-BE3CE6F89165}"/>
              </a:ext>
            </a:extLst>
          </p:cNvPr>
          <p:cNvPicPr>
            <a:picLocks noChangeAspect="1"/>
          </p:cNvPicPr>
          <p:nvPr/>
        </p:nvPicPr>
        <p:blipFill>
          <a:blip r:embed="rId2"/>
          <a:stretch>
            <a:fillRect/>
          </a:stretch>
        </p:blipFill>
        <p:spPr>
          <a:xfrm>
            <a:off x="6443324" y="1982787"/>
            <a:ext cx="5399426" cy="3817937"/>
          </a:xfrm>
          <a:prstGeom prst="rect">
            <a:avLst/>
          </a:prstGeom>
        </p:spPr>
      </p:pic>
    </p:spTree>
    <p:extLst>
      <p:ext uri="{BB962C8B-B14F-4D97-AF65-F5344CB8AC3E}">
        <p14:creationId xmlns:p14="http://schemas.microsoft.com/office/powerpoint/2010/main" val="400930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A7BB-0C1E-8C41-BC92-51134C19CD7A}"/>
              </a:ext>
            </a:extLst>
          </p:cNvPr>
          <p:cNvSpPr>
            <a:spLocks noGrp="1"/>
          </p:cNvSpPr>
          <p:nvPr>
            <p:ph type="title"/>
          </p:nvPr>
        </p:nvSpPr>
        <p:spPr/>
        <p:txBody>
          <a:bodyPr/>
          <a:lstStyle/>
          <a:p>
            <a:r>
              <a:rPr lang="en-US" dirty="0"/>
              <a:t>Before Baselining Requirements Need To Be…(p. 147)</a:t>
            </a:r>
          </a:p>
        </p:txBody>
      </p:sp>
      <p:sp>
        <p:nvSpPr>
          <p:cNvPr id="3" name="Content Placeholder 2">
            <a:extLst>
              <a:ext uri="{FF2B5EF4-FFF2-40B4-BE49-F238E27FC236}">
                <a16:creationId xmlns:a16="http://schemas.microsoft.com/office/drawing/2014/main" id="{E5AE02E3-9485-1D40-8C02-2D053981D235}"/>
              </a:ext>
            </a:extLst>
          </p:cNvPr>
          <p:cNvSpPr>
            <a:spLocks noGrp="1"/>
          </p:cNvSpPr>
          <p:nvPr>
            <p:ph idx="1"/>
          </p:nvPr>
        </p:nvSpPr>
        <p:spPr>
          <a:xfrm>
            <a:off x="838200" y="1825625"/>
            <a:ext cx="7419975" cy="4351338"/>
          </a:xfrm>
        </p:spPr>
        <p:txBody>
          <a:bodyPr vert="horz" lIns="91440" tIns="45720" rIns="91440" bIns="45720" rtlCol="0" anchor="t">
            <a:normAutofit/>
          </a:bodyPr>
          <a:lstStyle/>
          <a:p>
            <a:r>
              <a:rPr lang="en-US" dirty="0"/>
              <a:t>Unambiguous (measurable and testable)</a:t>
            </a:r>
          </a:p>
          <a:p>
            <a:r>
              <a:rPr lang="en-US" dirty="0"/>
              <a:t>Traceable</a:t>
            </a:r>
          </a:p>
          <a:p>
            <a:r>
              <a:rPr lang="en-US" dirty="0"/>
              <a:t>Complete</a:t>
            </a:r>
          </a:p>
          <a:p>
            <a:r>
              <a:rPr lang="en-US" dirty="0"/>
              <a:t>Consistent</a:t>
            </a:r>
          </a:p>
          <a:p>
            <a:r>
              <a:rPr lang="en-US" dirty="0"/>
              <a:t>Need to have key stakeholder acceptance</a:t>
            </a:r>
            <a:endParaRPr lang="en-US" dirty="0">
              <a:cs typeface="Calibri"/>
            </a:endParaRPr>
          </a:p>
        </p:txBody>
      </p:sp>
      <p:sp>
        <p:nvSpPr>
          <p:cNvPr id="4" name="Slide Number Placeholder 3">
            <a:extLst>
              <a:ext uri="{FF2B5EF4-FFF2-40B4-BE49-F238E27FC236}">
                <a16:creationId xmlns:a16="http://schemas.microsoft.com/office/drawing/2014/main" id="{FFD5E8DB-B3EA-5243-8245-120AFA9BC1DC}"/>
              </a:ext>
            </a:extLst>
          </p:cNvPr>
          <p:cNvSpPr>
            <a:spLocks noGrp="1"/>
          </p:cNvSpPr>
          <p:nvPr>
            <p:ph type="sldNum" sz="quarter" idx="12"/>
          </p:nvPr>
        </p:nvSpPr>
        <p:spPr/>
        <p:txBody>
          <a:bodyPr/>
          <a:lstStyle/>
          <a:p>
            <a:fld id="{D0154127-6A88-3744-9236-CC5E1F43F33A}" type="slidenum">
              <a:rPr lang="en-US" smtClean="0"/>
              <a:t>32</a:t>
            </a:fld>
            <a:endParaRPr lang="en-US"/>
          </a:p>
        </p:txBody>
      </p:sp>
      <p:pic>
        <p:nvPicPr>
          <p:cNvPr id="5" name="Picture 4">
            <a:extLst>
              <a:ext uri="{FF2B5EF4-FFF2-40B4-BE49-F238E27FC236}">
                <a16:creationId xmlns:a16="http://schemas.microsoft.com/office/drawing/2014/main" id="{17965F67-10A9-C344-B6D9-F43E55A17B4B}"/>
              </a:ext>
            </a:extLst>
          </p:cNvPr>
          <p:cNvPicPr>
            <a:picLocks noChangeAspect="1"/>
          </p:cNvPicPr>
          <p:nvPr/>
        </p:nvPicPr>
        <p:blipFill>
          <a:blip r:embed="rId2"/>
          <a:stretch>
            <a:fillRect/>
          </a:stretch>
        </p:blipFill>
        <p:spPr>
          <a:xfrm>
            <a:off x="8388350" y="1209675"/>
            <a:ext cx="3187700" cy="4838700"/>
          </a:xfrm>
          <a:prstGeom prst="rect">
            <a:avLst/>
          </a:prstGeom>
        </p:spPr>
      </p:pic>
    </p:spTree>
    <p:extLst>
      <p:ext uri="{BB962C8B-B14F-4D97-AF65-F5344CB8AC3E}">
        <p14:creationId xmlns:p14="http://schemas.microsoft.com/office/powerpoint/2010/main" val="1670634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2E433-B3EF-5348-98CA-42CA37E69CCF}"/>
              </a:ext>
            </a:extLst>
          </p:cNvPr>
          <p:cNvSpPr>
            <a:spLocks noGrp="1"/>
          </p:cNvSpPr>
          <p:nvPr>
            <p:ph type="title"/>
          </p:nvPr>
        </p:nvSpPr>
        <p:spPr/>
        <p:txBody>
          <a:bodyPr/>
          <a:lstStyle/>
          <a:p>
            <a:r>
              <a:rPr lang="en-US" dirty="0"/>
              <a:t>Different Requirements Types (p. 148)</a:t>
            </a:r>
          </a:p>
        </p:txBody>
      </p:sp>
      <p:sp>
        <p:nvSpPr>
          <p:cNvPr id="3" name="Content Placeholder 2">
            <a:extLst>
              <a:ext uri="{FF2B5EF4-FFF2-40B4-BE49-F238E27FC236}">
                <a16:creationId xmlns:a16="http://schemas.microsoft.com/office/drawing/2014/main" id="{A4EA22A9-7A7D-F545-9008-B08FA5DB4D9C}"/>
              </a:ext>
            </a:extLst>
          </p:cNvPr>
          <p:cNvSpPr>
            <a:spLocks noGrp="1"/>
          </p:cNvSpPr>
          <p:nvPr>
            <p:ph idx="1"/>
          </p:nvPr>
        </p:nvSpPr>
        <p:spPr/>
        <p:txBody>
          <a:bodyPr/>
          <a:lstStyle/>
          <a:p>
            <a:r>
              <a:rPr lang="en-US" dirty="0"/>
              <a:t>Business requirements (organizational needs)</a:t>
            </a:r>
          </a:p>
          <a:p>
            <a:r>
              <a:rPr lang="en-US" dirty="0"/>
              <a:t>Stakeholder requirements (needs of a particular group of stakeholders)</a:t>
            </a:r>
          </a:p>
          <a:p>
            <a:r>
              <a:rPr lang="en-US" dirty="0"/>
              <a:t>Solution Requirements (features, functions, characteristics of the product or service)</a:t>
            </a:r>
          </a:p>
          <a:p>
            <a:pPr lvl="1"/>
            <a:r>
              <a:rPr lang="en-US" dirty="0"/>
              <a:t>Functional requirements: Behaviors (actions, processes, data and interactions)</a:t>
            </a:r>
          </a:p>
          <a:p>
            <a:pPr lvl="1"/>
            <a:r>
              <a:rPr lang="en-US" dirty="0"/>
              <a:t>Non-Functional (see next slide): </a:t>
            </a:r>
          </a:p>
          <a:p>
            <a:pPr marL="0" indent="0">
              <a:buNone/>
            </a:pPr>
            <a:endParaRPr lang="en-US" dirty="0"/>
          </a:p>
        </p:txBody>
      </p:sp>
      <p:sp>
        <p:nvSpPr>
          <p:cNvPr id="4" name="Slide Number Placeholder 3">
            <a:extLst>
              <a:ext uri="{FF2B5EF4-FFF2-40B4-BE49-F238E27FC236}">
                <a16:creationId xmlns:a16="http://schemas.microsoft.com/office/drawing/2014/main" id="{DD274003-B886-954C-9C63-C13BEFB6CED0}"/>
              </a:ext>
            </a:extLst>
          </p:cNvPr>
          <p:cNvSpPr>
            <a:spLocks noGrp="1"/>
          </p:cNvSpPr>
          <p:nvPr>
            <p:ph type="sldNum" sz="quarter" idx="12"/>
          </p:nvPr>
        </p:nvSpPr>
        <p:spPr/>
        <p:txBody>
          <a:bodyPr/>
          <a:lstStyle/>
          <a:p>
            <a:fld id="{D0154127-6A88-3744-9236-CC5E1F43F33A}" type="slidenum">
              <a:rPr lang="en-US" smtClean="0"/>
              <a:t>33</a:t>
            </a:fld>
            <a:endParaRPr lang="en-US"/>
          </a:p>
        </p:txBody>
      </p:sp>
    </p:spTree>
    <p:extLst>
      <p:ext uri="{BB962C8B-B14F-4D97-AF65-F5344CB8AC3E}">
        <p14:creationId xmlns:p14="http://schemas.microsoft.com/office/powerpoint/2010/main" val="2246589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2F5A-4F62-5F42-A432-34064472EB90}"/>
              </a:ext>
            </a:extLst>
          </p:cNvPr>
          <p:cNvSpPr>
            <a:spLocks noGrp="1"/>
          </p:cNvSpPr>
          <p:nvPr>
            <p:ph type="title"/>
          </p:nvPr>
        </p:nvSpPr>
        <p:spPr/>
        <p:txBody>
          <a:bodyPr/>
          <a:lstStyle/>
          <a:p>
            <a:r>
              <a:rPr lang="en-US" dirty="0"/>
              <a:t>Non Functional Requirements (p. 148) (continued from previous slide)</a:t>
            </a:r>
          </a:p>
        </p:txBody>
      </p:sp>
      <p:sp>
        <p:nvSpPr>
          <p:cNvPr id="3" name="Content Placeholder 2">
            <a:extLst>
              <a:ext uri="{FF2B5EF4-FFF2-40B4-BE49-F238E27FC236}">
                <a16:creationId xmlns:a16="http://schemas.microsoft.com/office/drawing/2014/main" id="{59160E46-A5F0-A148-B925-25E03BFB10E8}"/>
              </a:ext>
            </a:extLst>
          </p:cNvPr>
          <p:cNvSpPr>
            <a:spLocks noGrp="1"/>
          </p:cNvSpPr>
          <p:nvPr>
            <p:ph idx="1"/>
          </p:nvPr>
        </p:nvSpPr>
        <p:spPr/>
        <p:txBody>
          <a:bodyPr>
            <a:normAutofit/>
          </a:bodyPr>
          <a:lstStyle/>
          <a:p>
            <a:r>
              <a:rPr lang="en-US" dirty="0"/>
              <a:t>They support functional requirements</a:t>
            </a:r>
          </a:p>
          <a:p>
            <a:r>
              <a:rPr lang="en-US" dirty="0"/>
              <a:t>They describe:</a:t>
            </a:r>
          </a:p>
          <a:p>
            <a:pPr lvl="1"/>
            <a:r>
              <a:rPr lang="en-US" dirty="0"/>
              <a:t>Environmental conditions</a:t>
            </a:r>
          </a:p>
          <a:p>
            <a:pPr lvl="1"/>
            <a:r>
              <a:rPr lang="en-US" dirty="0"/>
              <a:t>Necessary qualities for the product or service to be successful</a:t>
            </a:r>
          </a:p>
          <a:p>
            <a:r>
              <a:rPr lang="en-US" dirty="0"/>
              <a:t>They are often referred to as the “</a:t>
            </a:r>
            <a:r>
              <a:rPr lang="en-US" dirty="0" err="1"/>
              <a:t>ilities</a:t>
            </a:r>
            <a:r>
              <a:rPr lang="en-US" dirty="0"/>
              <a:t>” in industry (</a:t>
            </a:r>
            <a:r>
              <a:rPr lang="en-US" dirty="0" err="1"/>
              <a:t>bv</a:t>
            </a:r>
            <a:r>
              <a:rPr lang="en-US" dirty="0"/>
              <a:t>)</a:t>
            </a:r>
          </a:p>
          <a:p>
            <a:pPr marL="1371600" lvl="3" indent="0">
              <a:buNone/>
            </a:pPr>
            <a:r>
              <a:rPr lang="en-US" sz="2400" dirty="0"/>
              <a:t>Reliabil</a:t>
            </a:r>
            <a:r>
              <a:rPr lang="en-US" sz="2400" u="sng" dirty="0"/>
              <a:t>ity</a:t>
            </a:r>
          </a:p>
          <a:p>
            <a:pPr marL="1371600" lvl="3" indent="0">
              <a:buNone/>
            </a:pPr>
            <a:r>
              <a:rPr lang="en-US" sz="2400" dirty="0"/>
              <a:t>Secur</a:t>
            </a:r>
            <a:r>
              <a:rPr lang="en-US" sz="2400" u="sng" dirty="0"/>
              <a:t>ity</a:t>
            </a:r>
          </a:p>
          <a:p>
            <a:pPr marL="1371600" lvl="3" indent="0">
              <a:buNone/>
            </a:pPr>
            <a:r>
              <a:rPr lang="en-US" sz="2400" dirty="0"/>
              <a:t>Safety</a:t>
            </a:r>
          </a:p>
          <a:p>
            <a:pPr marL="1371600" lvl="3" indent="0">
              <a:buNone/>
            </a:pPr>
            <a:r>
              <a:rPr lang="en-US" sz="2400" dirty="0"/>
              <a:t>Supportabil</a:t>
            </a:r>
            <a:r>
              <a:rPr lang="en-US" sz="2400" u="sng" dirty="0"/>
              <a:t>ity</a:t>
            </a:r>
          </a:p>
          <a:p>
            <a:endParaRPr lang="en-US" dirty="0"/>
          </a:p>
          <a:p>
            <a:endParaRPr lang="en-US" dirty="0"/>
          </a:p>
        </p:txBody>
      </p:sp>
      <p:sp>
        <p:nvSpPr>
          <p:cNvPr id="4" name="Slide Number Placeholder 3">
            <a:extLst>
              <a:ext uri="{FF2B5EF4-FFF2-40B4-BE49-F238E27FC236}">
                <a16:creationId xmlns:a16="http://schemas.microsoft.com/office/drawing/2014/main" id="{9EA567EA-E1F5-9748-B691-347E84DA46ED}"/>
              </a:ext>
            </a:extLst>
          </p:cNvPr>
          <p:cNvSpPr>
            <a:spLocks noGrp="1"/>
          </p:cNvSpPr>
          <p:nvPr>
            <p:ph type="sldNum" sz="quarter" idx="12"/>
          </p:nvPr>
        </p:nvSpPr>
        <p:spPr/>
        <p:txBody>
          <a:bodyPr/>
          <a:lstStyle/>
          <a:p>
            <a:fld id="{D0154127-6A88-3744-9236-CC5E1F43F33A}" type="slidenum">
              <a:rPr lang="en-US" smtClean="0"/>
              <a:t>34</a:t>
            </a:fld>
            <a:endParaRPr lang="en-US"/>
          </a:p>
        </p:txBody>
      </p:sp>
      <p:sp>
        <p:nvSpPr>
          <p:cNvPr id="5" name="TextBox 4">
            <a:extLst>
              <a:ext uri="{FF2B5EF4-FFF2-40B4-BE49-F238E27FC236}">
                <a16:creationId xmlns:a16="http://schemas.microsoft.com/office/drawing/2014/main" id="{801EEDBA-6892-A048-B899-67B91EFD4281}"/>
              </a:ext>
            </a:extLst>
          </p:cNvPr>
          <p:cNvSpPr txBox="1"/>
          <p:nvPr/>
        </p:nvSpPr>
        <p:spPr>
          <a:xfrm>
            <a:off x="6096000" y="4043464"/>
            <a:ext cx="5965901" cy="1938992"/>
          </a:xfrm>
          <a:prstGeom prst="rect">
            <a:avLst/>
          </a:prstGeom>
          <a:noFill/>
        </p:spPr>
        <p:txBody>
          <a:bodyPr wrap="square" rtlCol="0">
            <a:spAutoFit/>
          </a:bodyPr>
          <a:lstStyle/>
          <a:p>
            <a:r>
              <a:rPr lang="en-US" sz="2400" dirty="0"/>
              <a:t>Performance</a:t>
            </a:r>
          </a:p>
          <a:p>
            <a:r>
              <a:rPr lang="en-US" sz="2400" dirty="0"/>
              <a:t>Level of service</a:t>
            </a:r>
          </a:p>
          <a:p>
            <a:r>
              <a:rPr lang="en-US" sz="2400" dirty="0"/>
              <a:t>Retention periods* </a:t>
            </a:r>
          </a:p>
          <a:p>
            <a:endParaRPr lang="en-US" sz="2400" dirty="0"/>
          </a:p>
          <a:p>
            <a:endParaRPr lang="en-US" sz="2400" dirty="0"/>
          </a:p>
        </p:txBody>
      </p:sp>
    </p:spTree>
    <p:extLst>
      <p:ext uri="{BB962C8B-B14F-4D97-AF65-F5344CB8AC3E}">
        <p14:creationId xmlns:p14="http://schemas.microsoft.com/office/powerpoint/2010/main" val="280345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3B62A-D876-7A4B-BA91-904F07AF12C0}"/>
              </a:ext>
            </a:extLst>
          </p:cNvPr>
          <p:cNvSpPr>
            <a:spLocks noGrp="1"/>
          </p:cNvSpPr>
          <p:nvPr>
            <p:ph type="title"/>
          </p:nvPr>
        </p:nvSpPr>
        <p:spPr/>
        <p:txBody>
          <a:bodyPr/>
          <a:lstStyle/>
          <a:p>
            <a:r>
              <a:rPr lang="en-US" dirty="0"/>
              <a:t>Requirements Traceability Matrix (</a:t>
            </a:r>
            <a:r>
              <a:rPr lang="en-US"/>
              <a:t>A.K.A. RTM</a:t>
            </a:r>
            <a:r>
              <a:rPr lang="en-US" dirty="0"/>
              <a:t>) (p.148-149)</a:t>
            </a:r>
          </a:p>
        </p:txBody>
      </p:sp>
      <p:sp>
        <p:nvSpPr>
          <p:cNvPr id="3" name="Content Placeholder 2">
            <a:extLst>
              <a:ext uri="{FF2B5EF4-FFF2-40B4-BE49-F238E27FC236}">
                <a16:creationId xmlns:a16="http://schemas.microsoft.com/office/drawing/2014/main" id="{D2EF828C-248A-C54A-88D0-9589D73CA1D6}"/>
              </a:ext>
            </a:extLst>
          </p:cNvPr>
          <p:cNvSpPr>
            <a:spLocks noGrp="1"/>
          </p:cNvSpPr>
          <p:nvPr>
            <p:ph idx="1"/>
          </p:nvPr>
        </p:nvSpPr>
        <p:spPr/>
        <p:txBody>
          <a:bodyPr/>
          <a:lstStyle/>
          <a:p>
            <a:pPr marL="0" indent="0">
              <a:buNone/>
            </a:pPr>
            <a:r>
              <a:rPr lang="en-US" dirty="0"/>
              <a:t>Main idea: each line of a requirement links right back to a specific ask in the business case, or another document with the same expectation (</a:t>
            </a:r>
            <a:r>
              <a:rPr lang="en-US" dirty="0" err="1"/>
              <a:t>bv</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3B39D892-1E4F-8E45-9713-0211574A9FC9}"/>
              </a:ext>
            </a:extLst>
          </p:cNvPr>
          <p:cNvSpPr>
            <a:spLocks noGrp="1"/>
          </p:cNvSpPr>
          <p:nvPr>
            <p:ph type="sldNum" sz="quarter" idx="12"/>
          </p:nvPr>
        </p:nvSpPr>
        <p:spPr/>
        <p:txBody>
          <a:bodyPr/>
          <a:lstStyle/>
          <a:p>
            <a:fld id="{D0154127-6A88-3744-9236-CC5E1F43F33A}" type="slidenum">
              <a:rPr lang="en-US" smtClean="0"/>
              <a:t>35</a:t>
            </a:fld>
            <a:endParaRPr lang="en-US"/>
          </a:p>
        </p:txBody>
      </p:sp>
      <p:pic>
        <p:nvPicPr>
          <p:cNvPr id="5" name="Picture 4">
            <a:extLst>
              <a:ext uri="{FF2B5EF4-FFF2-40B4-BE49-F238E27FC236}">
                <a16:creationId xmlns:a16="http://schemas.microsoft.com/office/drawing/2014/main" id="{FC070D3D-B790-8248-B497-6ACE03631035}"/>
              </a:ext>
            </a:extLst>
          </p:cNvPr>
          <p:cNvPicPr>
            <a:picLocks noChangeAspect="1"/>
          </p:cNvPicPr>
          <p:nvPr/>
        </p:nvPicPr>
        <p:blipFill>
          <a:blip r:embed="rId2"/>
          <a:stretch>
            <a:fillRect/>
          </a:stretch>
        </p:blipFill>
        <p:spPr>
          <a:xfrm>
            <a:off x="3871913" y="2820883"/>
            <a:ext cx="4043362" cy="3356080"/>
          </a:xfrm>
          <a:prstGeom prst="rect">
            <a:avLst/>
          </a:prstGeom>
        </p:spPr>
      </p:pic>
    </p:spTree>
    <p:extLst>
      <p:ext uri="{BB962C8B-B14F-4D97-AF65-F5344CB8AC3E}">
        <p14:creationId xmlns:p14="http://schemas.microsoft.com/office/powerpoint/2010/main" val="3124083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72273-A6A7-F747-8C3E-0DC7AB30CF5D}"/>
              </a:ext>
            </a:extLst>
          </p:cNvPr>
          <p:cNvSpPr>
            <a:spLocks noGrp="1"/>
          </p:cNvSpPr>
          <p:nvPr>
            <p:ph type="title"/>
          </p:nvPr>
        </p:nvSpPr>
        <p:spPr/>
        <p:txBody>
          <a:bodyPr/>
          <a:lstStyle/>
          <a:p>
            <a:r>
              <a:rPr lang="en-US" dirty="0"/>
              <a:t>Some RTM uses…(p. 149)</a:t>
            </a:r>
          </a:p>
        </p:txBody>
      </p:sp>
      <p:sp>
        <p:nvSpPr>
          <p:cNvPr id="3" name="Content Placeholder 2">
            <a:extLst>
              <a:ext uri="{FF2B5EF4-FFF2-40B4-BE49-F238E27FC236}">
                <a16:creationId xmlns:a16="http://schemas.microsoft.com/office/drawing/2014/main" id="{853ECBE1-8492-9F4C-96E5-D639A95CE788}"/>
              </a:ext>
            </a:extLst>
          </p:cNvPr>
          <p:cNvSpPr>
            <a:spLocks noGrp="1"/>
          </p:cNvSpPr>
          <p:nvPr>
            <p:ph idx="1"/>
          </p:nvPr>
        </p:nvSpPr>
        <p:spPr/>
        <p:txBody>
          <a:bodyPr/>
          <a:lstStyle/>
          <a:p>
            <a:r>
              <a:rPr lang="en-US" dirty="0"/>
              <a:t>Opportunities, goals</a:t>
            </a:r>
          </a:p>
          <a:p>
            <a:r>
              <a:rPr lang="en-US" dirty="0"/>
              <a:t>Project objectives</a:t>
            </a:r>
          </a:p>
          <a:p>
            <a:r>
              <a:rPr lang="en-US" dirty="0"/>
              <a:t>Scope and WBS deliverables</a:t>
            </a:r>
          </a:p>
          <a:p>
            <a:r>
              <a:rPr lang="en-US" dirty="0"/>
              <a:t>Product design</a:t>
            </a:r>
          </a:p>
          <a:p>
            <a:r>
              <a:rPr lang="en-US" dirty="0"/>
              <a:t>Product development</a:t>
            </a:r>
          </a:p>
          <a:p>
            <a:r>
              <a:rPr lang="en-US" dirty="0"/>
              <a:t>Test strategies and test scenarios</a:t>
            </a:r>
          </a:p>
          <a:p>
            <a:r>
              <a:rPr lang="en-US" dirty="0"/>
              <a:t>High-level requirements to more detailed requirements</a:t>
            </a:r>
          </a:p>
        </p:txBody>
      </p:sp>
      <p:sp>
        <p:nvSpPr>
          <p:cNvPr id="4" name="Slide Number Placeholder 3">
            <a:extLst>
              <a:ext uri="{FF2B5EF4-FFF2-40B4-BE49-F238E27FC236}">
                <a16:creationId xmlns:a16="http://schemas.microsoft.com/office/drawing/2014/main" id="{C841FA5C-410E-C246-AAC7-87EE41DBDD76}"/>
              </a:ext>
            </a:extLst>
          </p:cNvPr>
          <p:cNvSpPr>
            <a:spLocks noGrp="1"/>
          </p:cNvSpPr>
          <p:nvPr>
            <p:ph type="sldNum" sz="quarter" idx="12"/>
          </p:nvPr>
        </p:nvSpPr>
        <p:spPr/>
        <p:txBody>
          <a:bodyPr/>
          <a:lstStyle/>
          <a:p>
            <a:fld id="{D0154127-6A88-3744-9236-CC5E1F43F33A}" type="slidenum">
              <a:rPr lang="en-US" smtClean="0"/>
              <a:t>36</a:t>
            </a:fld>
            <a:endParaRPr lang="en-US"/>
          </a:p>
        </p:txBody>
      </p:sp>
      <p:pic>
        <p:nvPicPr>
          <p:cNvPr id="5" name="Picture 4">
            <a:extLst>
              <a:ext uri="{FF2B5EF4-FFF2-40B4-BE49-F238E27FC236}">
                <a16:creationId xmlns:a16="http://schemas.microsoft.com/office/drawing/2014/main" id="{41D09413-FD99-C141-8326-F5C5B4F89CDD}"/>
              </a:ext>
            </a:extLst>
          </p:cNvPr>
          <p:cNvPicPr>
            <a:picLocks noChangeAspect="1"/>
          </p:cNvPicPr>
          <p:nvPr/>
        </p:nvPicPr>
        <p:blipFill>
          <a:blip r:embed="rId2"/>
          <a:stretch>
            <a:fillRect/>
          </a:stretch>
        </p:blipFill>
        <p:spPr>
          <a:xfrm>
            <a:off x="7464425" y="1335088"/>
            <a:ext cx="4292600" cy="3416300"/>
          </a:xfrm>
          <a:prstGeom prst="rect">
            <a:avLst/>
          </a:prstGeom>
        </p:spPr>
      </p:pic>
    </p:spTree>
    <p:extLst>
      <p:ext uri="{BB962C8B-B14F-4D97-AF65-F5344CB8AC3E}">
        <p14:creationId xmlns:p14="http://schemas.microsoft.com/office/powerpoint/2010/main" val="4175655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35731-895C-0845-961F-C28D0976AEDF}"/>
              </a:ext>
            </a:extLst>
          </p:cNvPr>
          <p:cNvSpPr>
            <a:spLocks noGrp="1"/>
          </p:cNvSpPr>
          <p:nvPr>
            <p:ph type="title"/>
          </p:nvPr>
        </p:nvSpPr>
        <p:spPr/>
        <p:txBody>
          <a:bodyPr/>
          <a:lstStyle/>
          <a:p>
            <a:r>
              <a:rPr lang="en-US" dirty="0"/>
              <a:t>5.3 Define Scope (p150)</a:t>
            </a:r>
          </a:p>
        </p:txBody>
      </p:sp>
      <p:sp>
        <p:nvSpPr>
          <p:cNvPr id="3" name="Content Placeholder 2">
            <a:extLst>
              <a:ext uri="{FF2B5EF4-FFF2-40B4-BE49-F238E27FC236}">
                <a16:creationId xmlns:a16="http://schemas.microsoft.com/office/drawing/2014/main" id="{12CB03B1-F3F8-8F43-A9FC-4D5D5F4A1151}"/>
              </a:ext>
            </a:extLst>
          </p:cNvPr>
          <p:cNvSpPr>
            <a:spLocks noGrp="1"/>
          </p:cNvSpPr>
          <p:nvPr>
            <p:ph idx="1"/>
          </p:nvPr>
        </p:nvSpPr>
        <p:spPr/>
        <p:txBody>
          <a:bodyPr/>
          <a:lstStyle/>
          <a:p>
            <a:pPr marL="0" indent="0">
              <a:buNone/>
            </a:pPr>
            <a:r>
              <a:rPr lang="en-US" dirty="0"/>
              <a:t>Defined: ”the process of developing a detailed description of the project and product.”</a:t>
            </a:r>
          </a:p>
          <a:p>
            <a:pPr marL="0" indent="0">
              <a:buNone/>
            </a:pPr>
            <a:r>
              <a:rPr lang="en-US" dirty="0"/>
              <a:t>Benefit: ”describes the product, service, or result boundaries and acceptance criteria.”</a:t>
            </a:r>
          </a:p>
        </p:txBody>
      </p:sp>
      <p:sp>
        <p:nvSpPr>
          <p:cNvPr id="4" name="Slide Number Placeholder 3">
            <a:extLst>
              <a:ext uri="{FF2B5EF4-FFF2-40B4-BE49-F238E27FC236}">
                <a16:creationId xmlns:a16="http://schemas.microsoft.com/office/drawing/2014/main" id="{ED322129-8C67-F04C-AC78-148A9781F074}"/>
              </a:ext>
            </a:extLst>
          </p:cNvPr>
          <p:cNvSpPr>
            <a:spLocks noGrp="1"/>
          </p:cNvSpPr>
          <p:nvPr>
            <p:ph type="sldNum" sz="quarter" idx="12"/>
          </p:nvPr>
        </p:nvSpPr>
        <p:spPr/>
        <p:txBody>
          <a:bodyPr/>
          <a:lstStyle/>
          <a:p>
            <a:fld id="{D0154127-6A88-3744-9236-CC5E1F43F33A}" type="slidenum">
              <a:rPr lang="en-US" smtClean="0"/>
              <a:t>37</a:t>
            </a:fld>
            <a:endParaRPr lang="en-US"/>
          </a:p>
        </p:txBody>
      </p:sp>
      <p:pic>
        <p:nvPicPr>
          <p:cNvPr id="5" name="Picture 4">
            <a:extLst>
              <a:ext uri="{FF2B5EF4-FFF2-40B4-BE49-F238E27FC236}">
                <a16:creationId xmlns:a16="http://schemas.microsoft.com/office/drawing/2014/main" id="{5F9543EA-8836-2640-B9BE-1E0148882A55}"/>
              </a:ext>
            </a:extLst>
          </p:cNvPr>
          <p:cNvPicPr>
            <a:picLocks noChangeAspect="1"/>
          </p:cNvPicPr>
          <p:nvPr/>
        </p:nvPicPr>
        <p:blipFill>
          <a:blip r:embed="rId2"/>
          <a:stretch>
            <a:fillRect/>
          </a:stretch>
        </p:blipFill>
        <p:spPr>
          <a:xfrm>
            <a:off x="4114799" y="3620719"/>
            <a:ext cx="4089401" cy="3100755"/>
          </a:xfrm>
          <a:prstGeom prst="rect">
            <a:avLst/>
          </a:prstGeom>
        </p:spPr>
      </p:pic>
    </p:spTree>
    <p:extLst>
      <p:ext uri="{BB962C8B-B14F-4D97-AF65-F5344CB8AC3E}">
        <p14:creationId xmlns:p14="http://schemas.microsoft.com/office/powerpoint/2010/main" val="957533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7663F-6D3D-5949-AB96-488E0BDF48B9}"/>
              </a:ext>
            </a:extLst>
          </p:cNvPr>
          <p:cNvSpPr>
            <a:spLocks noGrp="1"/>
          </p:cNvSpPr>
          <p:nvPr>
            <p:ph type="title"/>
          </p:nvPr>
        </p:nvSpPr>
        <p:spPr/>
        <p:txBody>
          <a:bodyPr/>
          <a:lstStyle/>
          <a:p>
            <a:r>
              <a:rPr lang="en-US" dirty="0"/>
              <a:t>7 Sources of </a:t>
            </a:r>
            <a:r>
              <a:rPr lang="en-US"/>
              <a:t>Scope Creep: 7 min</a:t>
            </a:r>
            <a:endParaRPr lang="en-US" dirty="0"/>
          </a:p>
        </p:txBody>
      </p:sp>
      <p:sp>
        <p:nvSpPr>
          <p:cNvPr id="3" name="Content Placeholder 2">
            <a:extLst>
              <a:ext uri="{FF2B5EF4-FFF2-40B4-BE49-F238E27FC236}">
                <a16:creationId xmlns:a16="http://schemas.microsoft.com/office/drawing/2014/main" id="{75BF36DE-0895-E84D-9EFC-E3CFBCA450EC}"/>
              </a:ext>
            </a:extLst>
          </p:cNvPr>
          <p:cNvSpPr>
            <a:spLocks noGrp="1"/>
          </p:cNvSpPr>
          <p:nvPr>
            <p:ph idx="1"/>
          </p:nvPr>
        </p:nvSpPr>
        <p:spPr/>
        <p:txBody>
          <a:bodyPr/>
          <a:lstStyle/>
          <a:p>
            <a:pPr marL="0" indent="0">
              <a:buNone/>
            </a:pPr>
            <a:r>
              <a:rPr lang="en-US" dirty="0"/>
              <a:t>https://</a:t>
            </a:r>
            <a:r>
              <a:rPr lang="en-US" dirty="0" err="1"/>
              <a:t>www.youtube.com</a:t>
            </a:r>
            <a:r>
              <a:rPr lang="en-US" dirty="0"/>
              <a:t>/</a:t>
            </a:r>
            <a:r>
              <a:rPr lang="en-US" dirty="0" err="1"/>
              <a:t>watch?v</a:t>
            </a:r>
            <a:r>
              <a:rPr lang="en-US" dirty="0"/>
              <a:t>=lKcJW1XqY4E</a:t>
            </a:r>
          </a:p>
          <a:p>
            <a:pPr marL="0" indent="0">
              <a:buNone/>
            </a:pPr>
            <a:endParaRPr lang="en-US" dirty="0"/>
          </a:p>
        </p:txBody>
      </p:sp>
      <p:sp>
        <p:nvSpPr>
          <p:cNvPr id="4" name="Slide Number Placeholder 3">
            <a:extLst>
              <a:ext uri="{FF2B5EF4-FFF2-40B4-BE49-F238E27FC236}">
                <a16:creationId xmlns:a16="http://schemas.microsoft.com/office/drawing/2014/main" id="{63C27A7E-8FB9-6046-AF91-7AA6F6D32F85}"/>
              </a:ext>
            </a:extLst>
          </p:cNvPr>
          <p:cNvSpPr>
            <a:spLocks noGrp="1"/>
          </p:cNvSpPr>
          <p:nvPr>
            <p:ph type="sldNum" sz="quarter" idx="12"/>
          </p:nvPr>
        </p:nvSpPr>
        <p:spPr/>
        <p:txBody>
          <a:bodyPr/>
          <a:lstStyle/>
          <a:p>
            <a:fld id="{D0154127-6A88-3744-9236-CC5E1F43F33A}" type="slidenum">
              <a:rPr lang="en-US" smtClean="0"/>
              <a:t>38</a:t>
            </a:fld>
            <a:endParaRPr lang="en-US"/>
          </a:p>
        </p:txBody>
      </p:sp>
      <p:pic>
        <p:nvPicPr>
          <p:cNvPr id="5" name="Picture 4">
            <a:extLst>
              <a:ext uri="{FF2B5EF4-FFF2-40B4-BE49-F238E27FC236}">
                <a16:creationId xmlns:a16="http://schemas.microsoft.com/office/drawing/2014/main" id="{BCEF3A96-BD30-C34D-B88B-1603684E80AA}"/>
              </a:ext>
            </a:extLst>
          </p:cNvPr>
          <p:cNvPicPr>
            <a:picLocks noChangeAspect="1"/>
          </p:cNvPicPr>
          <p:nvPr/>
        </p:nvPicPr>
        <p:blipFill>
          <a:blip r:embed="rId2"/>
          <a:stretch>
            <a:fillRect/>
          </a:stretch>
        </p:blipFill>
        <p:spPr>
          <a:xfrm>
            <a:off x="2191258" y="2566517"/>
            <a:ext cx="6419342" cy="3789833"/>
          </a:xfrm>
          <a:prstGeom prst="rect">
            <a:avLst/>
          </a:prstGeom>
        </p:spPr>
      </p:pic>
    </p:spTree>
    <p:extLst>
      <p:ext uri="{BB962C8B-B14F-4D97-AF65-F5344CB8AC3E}">
        <p14:creationId xmlns:p14="http://schemas.microsoft.com/office/powerpoint/2010/main" val="3800416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7B502-EB69-D448-B6CA-AE9D12D6CFCD}"/>
              </a:ext>
            </a:extLst>
          </p:cNvPr>
          <p:cNvSpPr>
            <a:spLocks noGrp="1"/>
          </p:cNvSpPr>
          <p:nvPr>
            <p:ph type="title"/>
          </p:nvPr>
        </p:nvSpPr>
        <p:spPr/>
        <p:txBody>
          <a:bodyPr/>
          <a:lstStyle/>
          <a:p>
            <a:r>
              <a:rPr lang="en-US" dirty="0"/>
              <a:t>During project planning (p 151)</a:t>
            </a:r>
          </a:p>
        </p:txBody>
      </p:sp>
      <p:sp>
        <p:nvSpPr>
          <p:cNvPr id="3" name="Content Placeholder 2">
            <a:extLst>
              <a:ext uri="{FF2B5EF4-FFF2-40B4-BE49-F238E27FC236}">
                <a16:creationId xmlns:a16="http://schemas.microsoft.com/office/drawing/2014/main" id="{EA41C046-157C-6948-B8C9-6A39CD89C835}"/>
              </a:ext>
            </a:extLst>
          </p:cNvPr>
          <p:cNvSpPr>
            <a:spLocks noGrp="1"/>
          </p:cNvSpPr>
          <p:nvPr>
            <p:ph idx="1"/>
          </p:nvPr>
        </p:nvSpPr>
        <p:spPr/>
        <p:txBody>
          <a:bodyPr/>
          <a:lstStyle/>
          <a:p>
            <a:r>
              <a:rPr lang="en-US" dirty="0"/>
              <a:t>“project scope is defined and described with greater specificity as more information is known about the project.”</a:t>
            </a:r>
          </a:p>
        </p:txBody>
      </p:sp>
      <p:sp>
        <p:nvSpPr>
          <p:cNvPr id="4" name="Slide Number Placeholder 3">
            <a:extLst>
              <a:ext uri="{FF2B5EF4-FFF2-40B4-BE49-F238E27FC236}">
                <a16:creationId xmlns:a16="http://schemas.microsoft.com/office/drawing/2014/main" id="{AB861B24-8D5C-1A40-85DC-54D935918D03}"/>
              </a:ext>
            </a:extLst>
          </p:cNvPr>
          <p:cNvSpPr>
            <a:spLocks noGrp="1"/>
          </p:cNvSpPr>
          <p:nvPr>
            <p:ph type="sldNum" sz="quarter" idx="12"/>
          </p:nvPr>
        </p:nvSpPr>
        <p:spPr/>
        <p:txBody>
          <a:bodyPr/>
          <a:lstStyle/>
          <a:p>
            <a:fld id="{D0154127-6A88-3744-9236-CC5E1F43F33A}" type="slidenum">
              <a:rPr lang="en-US" smtClean="0"/>
              <a:t>39</a:t>
            </a:fld>
            <a:endParaRPr lang="en-US"/>
          </a:p>
        </p:txBody>
      </p:sp>
      <p:pic>
        <p:nvPicPr>
          <p:cNvPr id="5" name="Picture 4">
            <a:extLst>
              <a:ext uri="{FF2B5EF4-FFF2-40B4-BE49-F238E27FC236}">
                <a16:creationId xmlns:a16="http://schemas.microsoft.com/office/drawing/2014/main" id="{D31677F4-6953-1749-98A5-55F8FAD76D31}"/>
              </a:ext>
            </a:extLst>
          </p:cNvPr>
          <p:cNvPicPr>
            <a:picLocks noChangeAspect="1"/>
          </p:cNvPicPr>
          <p:nvPr/>
        </p:nvPicPr>
        <p:blipFill>
          <a:blip r:embed="rId2"/>
          <a:stretch>
            <a:fillRect/>
          </a:stretch>
        </p:blipFill>
        <p:spPr>
          <a:xfrm>
            <a:off x="3398838" y="2978150"/>
            <a:ext cx="4279900" cy="3378200"/>
          </a:xfrm>
          <a:prstGeom prst="rect">
            <a:avLst/>
          </a:prstGeom>
        </p:spPr>
      </p:pic>
    </p:spTree>
    <p:extLst>
      <p:ext uri="{BB962C8B-B14F-4D97-AF65-F5344CB8AC3E}">
        <p14:creationId xmlns:p14="http://schemas.microsoft.com/office/powerpoint/2010/main" val="349590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0B8A-33D0-944C-8422-FA6239A42852}"/>
              </a:ext>
            </a:extLst>
          </p:cNvPr>
          <p:cNvSpPr>
            <a:spLocks noGrp="1"/>
          </p:cNvSpPr>
          <p:nvPr>
            <p:ph type="title"/>
          </p:nvPr>
        </p:nvSpPr>
        <p:spPr/>
        <p:txBody>
          <a:bodyPr/>
          <a:lstStyle/>
          <a:p>
            <a:r>
              <a:rPr lang="en-US" dirty="0"/>
              <a:t>Definition: Predictive Project Management (</a:t>
            </a:r>
            <a:r>
              <a:rPr lang="en-US" dirty="0" err="1"/>
              <a:t>bv</a:t>
            </a:r>
            <a:r>
              <a:rPr lang="en-US" dirty="0"/>
              <a:t>)</a:t>
            </a:r>
          </a:p>
        </p:txBody>
      </p:sp>
      <p:sp>
        <p:nvSpPr>
          <p:cNvPr id="3" name="Content Placeholder 2">
            <a:extLst>
              <a:ext uri="{FF2B5EF4-FFF2-40B4-BE49-F238E27FC236}">
                <a16:creationId xmlns:a16="http://schemas.microsoft.com/office/drawing/2014/main" id="{89CBE410-A6FB-864B-AA52-B6BAE9C59C17}"/>
              </a:ext>
            </a:extLst>
          </p:cNvPr>
          <p:cNvSpPr>
            <a:spLocks noGrp="1"/>
          </p:cNvSpPr>
          <p:nvPr>
            <p:ph idx="1"/>
          </p:nvPr>
        </p:nvSpPr>
        <p:spPr/>
        <p:txBody>
          <a:bodyPr vert="horz" lIns="91440" tIns="45720" rIns="91440" bIns="45720" rtlCol="0" anchor="t">
            <a:normAutofit/>
          </a:bodyPr>
          <a:lstStyle/>
          <a:p>
            <a:r>
              <a:rPr lang="en-US" dirty="0"/>
              <a:t>High level of attention given to controlling if and how the original design is changed (or not)</a:t>
            </a:r>
          </a:p>
          <a:p>
            <a:r>
              <a:rPr lang="en-US" dirty="0"/>
              <a:t>Very similar, if not synonyms with “waterfall.”  </a:t>
            </a:r>
          </a:p>
          <a:p>
            <a:r>
              <a:rPr lang="en-US" dirty="0"/>
              <a:t>”Predictive” is PMI’s new word for waterfall</a:t>
            </a:r>
            <a:endParaRPr lang="en-US" dirty="0">
              <a:cs typeface="Calibri"/>
            </a:endParaRPr>
          </a:p>
          <a:p>
            <a:r>
              <a:rPr lang="en-US" dirty="0"/>
              <a:t>This is the opposite of iterative development (e.g. Scrum)</a:t>
            </a:r>
          </a:p>
        </p:txBody>
      </p:sp>
      <p:sp>
        <p:nvSpPr>
          <p:cNvPr id="4" name="Slide Number Placeholder 3">
            <a:extLst>
              <a:ext uri="{FF2B5EF4-FFF2-40B4-BE49-F238E27FC236}">
                <a16:creationId xmlns:a16="http://schemas.microsoft.com/office/drawing/2014/main" id="{6ABB850E-D01C-5344-98E7-BA328EBDA802}"/>
              </a:ext>
            </a:extLst>
          </p:cNvPr>
          <p:cNvSpPr>
            <a:spLocks noGrp="1"/>
          </p:cNvSpPr>
          <p:nvPr>
            <p:ph type="sldNum" sz="quarter" idx="12"/>
          </p:nvPr>
        </p:nvSpPr>
        <p:spPr/>
        <p:txBody>
          <a:bodyPr/>
          <a:lstStyle/>
          <a:p>
            <a:fld id="{D0154127-6A88-3744-9236-CC5E1F43F33A}" type="slidenum">
              <a:rPr lang="en-US" smtClean="0"/>
              <a:t>4</a:t>
            </a:fld>
            <a:endParaRPr lang="en-US"/>
          </a:p>
        </p:txBody>
      </p:sp>
      <p:pic>
        <p:nvPicPr>
          <p:cNvPr id="5" name="Picture 4">
            <a:extLst>
              <a:ext uri="{FF2B5EF4-FFF2-40B4-BE49-F238E27FC236}">
                <a16:creationId xmlns:a16="http://schemas.microsoft.com/office/drawing/2014/main" id="{5CB76214-A489-E74D-B755-20F148696F02}"/>
              </a:ext>
            </a:extLst>
          </p:cNvPr>
          <p:cNvPicPr>
            <a:picLocks noChangeAspect="1"/>
          </p:cNvPicPr>
          <p:nvPr/>
        </p:nvPicPr>
        <p:blipFill>
          <a:blip r:embed="rId2"/>
          <a:stretch>
            <a:fillRect/>
          </a:stretch>
        </p:blipFill>
        <p:spPr>
          <a:xfrm>
            <a:off x="4427220" y="4737712"/>
            <a:ext cx="2743200" cy="2230016"/>
          </a:xfrm>
          <a:prstGeom prst="rect">
            <a:avLst/>
          </a:prstGeom>
        </p:spPr>
      </p:pic>
    </p:spTree>
    <p:extLst>
      <p:ext uri="{BB962C8B-B14F-4D97-AF65-F5344CB8AC3E}">
        <p14:creationId xmlns:p14="http://schemas.microsoft.com/office/powerpoint/2010/main" val="7665404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E8378-A036-624E-AB78-AD7109BEC689}"/>
              </a:ext>
            </a:extLst>
          </p:cNvPr>
          <p:cNvSpPr>
            <a:spLocks noGrp="1"/>
          </p:cNvSpPr>
          <p:nvPr>
            <p:ph type="title"/>
          </p:nvPr>
        </p:nvSpPr>
        <p:spPr/>
        <p:txBody>
          <a:bodyPr/>
          <a:lstStyle/>
          <a:p>
            <a:r>
              <a:rPr lang="en-US" dirty="0"/>
              <a:t>Some inputs: (p 152)</a:t>
            </a:r>
          </a:p>
        </p:txBody>
      </p:sp>
      <p:sp>
        <p:nvSpPr>
          <p:cNvPr id="3" name="Content Placeholder 2">
            <a:extLst>
              <a:ext uri="{FF2B5EF4-FFF2-40B4-BE49-F238E27FC236}">
                <a16:creationId xmlns:a16="http://schemas.microsoft.com/office/drawing/2014/main" id="{138412BF-1EF1-F749-96C4-6C10DFFEC105}"/>
              </a:ext>
            </a:extLst>
          </p:cNvPr>
          <p:cNvSpPr>
            <a:spLocks noGrp="1"/>
          </p:cNvSpPr>
          <p:nvPr>
            <p:ph idx="1"/>
          </p:nvPr>
        </p:nvSpPr>
        <p:spPr/>
        <p:txBody>
          <a:bodyPr/>
          <a:lstStyle/>
          <a:p>
            <a:r>
              <a:rPr lang="en-US" dirty="0"/>
              <a:t>Project charter</a:t>
            </a:r>
          </a:p>
          <a:p>
            <a:r>
              <a:rPr lang="en-US" dirty="0"/>
              <a:t>Project management plan (how scope will be defined, validated, and controlled.)</a:t>
            </a:r>
          </a:p>
          <a:p>
            <a:r>
              <a:rPr lang="en-US" dirty="0"/>
              <a:t>Other typical documents as input…</a:t>
            </a:r>
          </a:p>
          <a:p>
            <a:pPr lvl="1"/>
            <a:r>
              <a:rPr lang="en-US" sz="2800" dirty="0"/>
              <a:t>Assumptions log</a:t>
            </a:r>
          </a:p>
          <a:p>
            <a:pPr lvl="1"/>
            <a:r>
              <a:rPr lang="en-US" sz="2800" dirty="0"/>
              <a:t>Requirements documents</a:t>
            </a:r>
          </a:p>
          <a:p>
            <a:pPr lvl="1"/>
            <a:r>
              <a:rPr lang="en-US" sz="2800" dirty="0"/>
              <a:t>Risk register</a:t>
            </a:r>
          </a:p>
          <a:p>
            <a:pPr lvl="1"/>
            <a:r>
              <a:rPr lang="en-US" sz="2800" dirty="0"/>
              <a:t>Lessons learned</a:t>
            </a:r>
          </a:p>
        </p:txBody>
      </p:sp>
      <p:sp>
        <p:nvSpPr>
          <p:cNvPr id="4" name="Slide Number Placeholder 3">
            <a:extLst>
              <a:ext uri="{FF2B5EF4-FFF2-40B4-BE49-F238E27FC236}">
                <a16:creationId xmlns:a16="http://schemas.microsoft.com/office/drawing/2014/main" id="{B84C2F4C-56BF-F84B-8AE5-C1EFF1F18128}"/>
              </a:ext>
            </a:extLst>
          </p:cNvPr>
          <p:cNvSpPr>
            <a:spLocks noGrp="1"/>
          </p:cNvSpPr>
          <p:nvPr>
            <p:ph type="sldNum" sz="quarter" idx="12"/>
          </p:nvPr>
        </p:nvSpPr>
        <p:spPr/>
        <p:txBody>
          <a:bodyPr/>
          <a:lstStyle/>
          <a:p>
            <a:fld id="{D0154127-6A88-3744-9236-CC5E1F43F33A}" type="slidenum">
              <a:rPr lang="en-US" smtClean="0"/>
              <a:t>40</a:t>
            </a:fld>
            <a:endParaRPr lang="en-US"/>
          </a:p>
        </p:txBody>
      </p:sp>
      <p:pic>
        <p:nvPicPr>
          <p:cNvPr id="5" name="Picture 4">
            <a:extLst>
              <a:ext uri="{FF2B5EF4-FFF2-40B4-BE49-F238E27FC236}">
                <a16:creationId xmlns:a16="http://schemas.microsoft.com/office/drawing/2014/main" id="{3B64F7BF-A1CE-FA4C-801E-0FD664D954CA}"/>
              </a:ext>
            </a:extLst>
          </p:cNvPr>
          <p:cNvPicPr>
            <a:picLocks noChangeAspect="1"/>
          </p:cNvPicPr>
          <p:nvPr/>
        </p:nvPicPr>
        <p:blipFill>
          <a:blip r:embed="rId2"/>
          <a:stretch>
            <a:fillRect/>
          </a:stretch>
        </p:blipFill>
        <p:spPr>
          <a:xfrm>
            <a:off x="6599237" y="3332163"/>
            <a:ext cx="4279900" cy="2844800"/>
          </a:xfrm>
          <a:prstGeom prst="rect">
            <a:avLst/>
          </a:prstGeom>
        </p:spPr>
      </p:pic>
    </p:spTree>
    <p:extLst>
      <p:ext uri="{BB962C8B-B14F-4D97-AF65-F5344CB8AC3E}">
        <p14:creationId xmlns:p14="http://schemas.microsoft.com/office/powerpoint/2010/main" val="1901652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F36F4-33F6-EF47-9F66-ED330B817036}"/>
              </a:ext>
            </a:extLst>
          </p:cNvPr>
          <p:cNvSpPr>
            <a:spLocks noGrp="1"/>
          </p:cNvSpPr>
          <p:nvPr>
            <p:ph type="title"/>
          </p:nvPr>
        </p:nvSpPr>
        <p:spPr/>
        <p:txBody>
          <a:bodyPr/>
          <a:lstStyle/>
          <a:p>
            <a:r>
              <a:rPr lang="en-US" dirty="0"/>
              <a:t>How? (p 153)</a:t>
            </a:r>
          </a:p>
        </p:txBody>
      </p:sp>
      <p:sp>
        <p:nvSpPr>
          <p:cNvPr id="3" name="Content Placeholder 2">
            <a:extLst>
              <a:ext uri="{FF2B5EF4-FFF2-40B4-BE49-F238E27FC236}">
                <a16:creationId xmlns:a16="http://schemas.microsoft.com/office/drawing/2014/main" id="{B29C20FB-8558-9049-8AA9-F0F35DB276DE}"/>
              </a:ext>
            </a:extLst>
          </p:cNvPr>
          <p:cNvSpPr>
            <a:spLocks noGrp="1"/>
          </p:cNvSpPr>
          <p:nvPr>
            <p:ph idx="1"/>
          </p:nvPr>
        </p:nvSpPr>
        <p:spPr/>
        <p:txBody>
          <a:bodyPr/>
          <a:lstStyle/>
          <a:p>
            <a:r>
              <a:rPr lang="en-US" dirty="0"/>
              <a:t>Expert judgement</a:t>
            </a:r>
          </a:p>
          <a:p>
            <a:r>
              <a:rPr lang="en-US" dirty="0"/>
              <a:t>Data analysis</a:t>
            </a:r>
          </a:p>
          <a:p>
            <a:r>
              <a:rPr lang="en-US" dirty="0"/>
              <a:t>Team input</a:t>
            </a:r>
          </a:p>
          <a:p>
            <a:r>
              <a:rPr lang="en-US" dirty="0"/>
              <a:t>Product analysis (“asking questions about a product or service and forming answers to describe the use, characteristics, and other relevant aspects of the key deliverable.”)</a:t>
            </a:r>
          </a:p>
        </p:txBody>
      </p:sp>
      <p:sp>
        <p:nvSpPr>
          <p:cNvPr id="4" name="Slide Number Placeholder 3">
            <a:extLst>
              <a:ext uri="{FF2B5EF4-FFF2-40B4-BE49-F238E27FC236}">
                <a16:creationId xmlns:a16="http://schemas.microsoft.com/office/drawing/2014/main" id="{8E6F269D-2B56-F145-A378-5FFDC4652D71}"/>
              </a:ext>
            </a:extLst>
          </p:cNvPr>
          <p:cNvSpPr>
            <a:spLocks noGrp="1"/>
          </p:cNvSpPr>
          <p:nvPr>
            <p:ph type="sldNum" sz="quarter" idx="12"/>
          </p:nvPr>
        </p:nvSpPr>
        <p:spPr/>
        <p:txBody>
          <a:bodyPr/>
          <a:lstStyle/>
          <a:p>
            <a:fld id="{D0154127-6A88-3744-9236-CC5E1F43F33A}" type="slidenum">
              <a:rPr lang="en-US" smtClean="0"/>
              <a:t>41</a:t>
            </a:fld>
            <a:endParaRPr lang="en-US"/>
          </a:p>
        </p:txBody>
      </p:sp>
      <p:pic>
        <p:nvPicPr>
          <p:cNvPr id="5" name="Picture 4">
            <a:extLst>
              <a:ext uri="{FF2B5EF4-FFF2-40B4-BE49-F238E27FC236}">
                <a16:creationId xmlns:a16="http://schemas.microsoft.com/office/drawing/2014/main" id="{F44DB219-A76C-EC4D-9537-4E032D28E7EB}"/>
              </a:ext>
            </a:extLst>
          </p:cNvPr>
          <p:cNvPicPr>
            <a:picLocks noChangeAspect="1"/>
          </p:cNvPicPr>
          <p:nvPr/>
        </p:nvPicPr>
        <p:blipFill>
          <a:blip r:embed="rId2"/>
          <a:stretch>
            <a:fillRect/>
          </a:stretch>
        </p:blipFill>
        <p:spPr>
          <a:xfrm>
            <a:off x="6972301" y="4555941"/>
            <a:ext cx="2379662" cy="1936934"/>
          </a:xfrm>
          <a:prstGeom prst="rect">
            <a:avLst/>
          </a:prstGeom>
        </p:spPr>
      </p:pic>
    </p:spTree>
    <p:extLst>
      <p:ext uri="{BB962C8B-B14F-4D97-AF65-F5344CB8AC3E}">
        <p14:creationId xmlns:p14="http://schemas.microsoft.com/office/powerpoint/2010/main" val="3413614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90A4-D8C8-0B41-B552-609CC00E9590}"/>
              </a:ext>
            </a:extLst>
          </p:cNvPr>
          <p:cNvSpPr>
            <a:spLocks noGrp="1"/>
          </p:cNvSpPr>
          <p:nvPr>
            <p:ph type="title"/>
          </p:nvPr>
        </p:nvSpPr>
        <p:spPr/>
        <p:txBody>
          <a:bodyPr/>
          <a:lstStyle/>
          <a:p>
            <a:r>
              <a:rPr lang="en-US" dirty="0"/>
              <a:t>Define Scope Outputs:</a:t>
            </a:r>
          </a:p>
        </p:txBody>
      </p:sp>
      <p:sp>
        <p:nvSpPr>
          <p:cNvPr id="3" name="Content Placeholder 2">
            <a:extLst>
              <a:ext uri="{FF2B5EF4-FFF2-40B4-BE49-F238E27FC236}">
                <a16:creationId xmlns:a16="http://schemas.microsoft.com/office/drawing/2014/main" id="{957058EB-C454-D04F-BE73-C84390BA3FB9}"/>
              </a:ext>
            </a:extLst>
          </p:cNvPr>
          <p:cNvSpPr>
            <a:spLocks noGrp="1"/>
          </p:cNvSpPr>
          <p:nvPr>
            <p:ph idx="1"/>
          </p:nvPr>
        </p:nvSpPr>
        <p:spPr/>
        <p:txBody>
          <a:bodyPr/>
          <a:lstStyle/>
          <a:p>
            <a:r>
              <a:rPr lang="en-US" dirty="0"/>
              <a:t>Product scope description (often done through progressive elaboration)</a:t>
            </a:r>
          </a:p>
          <a:p>
            <a:r>
              <a:rPr lang="en-US" dirty="0"/>
              <a:t>Deliverables</a:t>
            </a:r>
          </a:p>
          <a:p>
            <a:r>
              <a:rPr lang="en-US" dirty="0"/>
              <a:t>Acceptance criteria</a:t>
            </a:r>
          </a:p>
          <a:p>
            <a:r>
              <a:rPr lang="en-US" dirty="0"/>
              <a:t>Project exclusions (what is not included)</a:t>
            </a:r>
          </a:p>
        </p:txBody>
      </p:sp>
      <p:sp>
        <p:nvSpPr>
          <p:cNvPr id="4" name="Slide Number Placeholder 3">
            <a:extLst>
              <a:ext uri="{FF2B5EF4-FFF2-40B4-BE49-F238E27FC236}">
                <a16:creationId xmlns:a16="http://schemas.microsoft.com/office/drawing/2014/main" id="{938E0BEA-95CD-634A-9463-65C608277D5C}"/>
              </a:ext>
            </a:extLst>
          </p:cNvPr>
          <p:cNvSpPr>
            <a:spLocks noGrp="1"/>
          </p:cNvSpPr>
          <p:nvPr>
            <p:ph type="sldNum" sz="quarter" idx="12"/>
          </p:nvPr>
        </p:nvSpPr>
        <p:spPr/>
        <p:txBody>
          <a:bodyPr/>
          <a:lstStyle/>
          <a:p>
            <a:fld id="{D0154127-6A88-3744-9236-CC5E1F43F33A}" type="slidenum">
              <a:rPr lang="en-US" smtClean="0"/>
              <a:t>42</a:t>
            </a:fld>
            <a:endParaRPr lang="en-US"/>
          </a:p>
        </p:txBody>
      </p:sp>
      <p:pic>
        <p:nvPicPr>
          <p:cNvPr id="5" name="Picture 4">
            <a:extLst>
              <a:ext uri="{FF2B5EF4-FFF2-40B4-BE49-F238E27FC236}">
                <a16:creationId xmlns:a16="http://schemas.microsoft.com/office/drawing/2014/main" id="{F6836CF6-E1A0-3B4E-86E7-EFEBB51B51FC}"/>
              </a:ext>
            </a:extLst>
          </p:cNvPr>
          <p:cNvPicPr>
            <a:picLocks noChangeAspect="1"/>
          </p:cNvPicPr>
          <p:nvPr/>
        </p:nvPicPr>
        <p:blipFill>
          <a:blip r:embed="rId2"/>
          <a:stretch>
            <a:fillRect/>
          </a:stretch>
        </p:blipFill>
        <p:spPr>
          <a:xfrm>
            <a:off x="7945437" y="2386012"/>
            <a:ext cx="2730500" cy="4152900"/>
          </a:xfrm>
          <a:prstGeom prst="rect">
            <a:avLst/>
          </a:prstGeom>
        </p:spPr>
      </p:pic>
    </p:spTree>
    <p:extLst>
      <p:ext uri="{BB962C8B-B14F-4D97-AF65-F5344CB8AC3E}">
        <p14:creationId xmlns:p14="http://schemas.microsoft.com/office/powerpoint/2010/main" val="1875933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086AE-E96E-A44E-B744-FBA4B81ACCD9}"/>
              </a:ext>
            </a:extLst>
          </p:cNvPr>
          <p:cNvSpPr>
            <a:spLocks noGrp="1"/>
          </p:cNvSpPr>
          <p:nvPr>
            <p:ph type="title"/>
          </p:nvPr>
        </p:nvSpPr>
        <p:spPr>
          <a:xfrm>
            <a:off x="838200" y="2675731"/>
            <a:ext cx="10515600" cy="1325563"/>
          </a:xfrm>
        </p:spPr>
        <p:txBody>
          <a:bodyPr/>
          <a:lstStyle/>
          <a:p>
            <a:r>
              <a:rPr lang="en-US" dirty="0"/>
              <a:t>5.4 create WBS</a:t>
            </a:r>
            <a:br>
              <a:rPr lang="en-US" dirty="0"/>
            </a:br>
            <a:r>
              <a:rPr lang="en-US" dirty="0"/>
              <a:t>Covered under separate presentation</a:t>
            </a:r>
          </a:p>
        </p:txBody>
      </p:sp>
      <p:sp>
        <p:nvSpPr>
          <p:cNvPr id="4" name="Slide Number Placeholder 3">
            <a:extLst>
              <a:ext uri="{FF2B5EF4-FFF2-40B4-BE49-F238E27FC236}">
                <a16:creationId xmlns:a16="http://schemas.microsoft.com/office/drawing/2014/main" id="{E95ADEF0-C581-E847-BD02-DDE6BE2C7D39}"/>
              </a:ext>
            </a:extLst>
          </p:cNvPr>
          <p:cNvSpPr>
            <a:spLocks noGrp="1"/>
          </p:cNvSpPr>
          <p:nvPr>
            <p:ph type="sldNum" sz="quarter" idx="12"/>
          </p:nvPr>
        </p:nvSpPr>
        <p:spPr/>
        <p:txBody>
          <a:bodyPr/>
          <a:lstStyle/>
          <a:p>
            <a:fld id="{D0154127-6A88-3744-9236-CC5E1F43F33A}" type="slidenum">
              <a:rPr lang="en-US" smtClean="0"/>
              <a:t>43</a:t>
            </a:fld>
            <a:endParaRPr lang="en-US"/>
          </a:p>
        </p:txBody>
      </p:sp>
    </p:spTree>
    <p:extLst>
      <p:ext uri="{BB962C8B-B14F-4D97-AF65-F5344CB8AC3E}">
        <p14:creationId xmlns:p14="http://schemas.microsoft.com/office/powerpoint/2010/main" val="418343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9B15-7FF1-0F4E-8204-EEC6ECC07F13}"/>
              </a:ext>
            </a:extLst>
          </p:cNvPr>
          <p:cNvSpPr>
            <a:spLocks noGrp="1"/>
          </p:cNvSpPr>
          <p:nvPr>
            <p:ph type="title"/>
          </p:nvPr>
        </p:nvSpPr>
        <p:spPr/>
        <p:txBody>
          <a:bodyPr/>
          <a:lstStyle/>
          <a:p>
            <a:r>
              <a:rPr lang="en-US" dirty="0"/>
              <a:t>5.5 Validate Scope (p 163)</a:t>
            </a:r>
          </a:p>
        </p:txBody>
      </p:sp>
      <p:sp>
        <p:nvSpPr>
          <p:cNvPr id="3" name="Content Placeholder 2">
            <a:extLst>
              <a:ext uri="{FF2B5EF4-FFF2-40B4-BE49-F238E27FC236}">
                <a16:creationId xmlns:a16="http://schemas.microsoft.com/office/drawing/2014/main" id="{A2564D61-4C72-5A4D-BF08-D530DBA42CCA}"/>
              </a:ext>
            </a:extLst>
          </p:cNvPr>
          <p:cNvSpPr>
            <a:spLocks noGrp="1"/>
          </p:cNvSpPr>
          <p:nvPr>
            <p:ph idx="1"/>
          </p:nvPr>
        </p:nvSpPr>
        <p:spPr/>
        <p:txBody>
          <a:bodyPr/>
          <a:lstStyle/>
          <a:p>
            <a:pPr marL="0" indent="0">
              <a:buNone/>
            </a:pPr>
            <a:r>
              <a:rPr lang="en-US" dirty="0"/>
              <a:t>Defined: “Formalizing acceptance of the completed project deliverables”</a:t>
            </a:r>
          </a:p>
          <a:p>
            <a:pPr marL="0" indent="0">
              <a:buNone/>
            </a:pPr>
            <a:r>
              <a:rPr lang="en-US" dirty="0"/>
              <a:t>Value: “It brings objectivity to the acceptance process and increases the probability of final product, service, or result acceptance by validating each deliverable.”</a:t>
            </a:r>
          </a:p>
        </p:txBody>
      </p:sp>
      <p:sp>
        <p:nvSpPr>
          <p:cNvPr id="4" name="Slide Number Placeholder 3">
            <a:extLst>
              <a:ext uri="{FF2B5EF4-FFF2-40B4-BE49-F238E27FC236}">
                <a16:creationId xmlns:a16="http://schemas.microsoft.com/office/drawing/2014/main" id="{D64362EB-9EA2-3B4B-9BEB-D07C40188C32}"/>
              </a:ext>
            </a:extLst>
          </p:cNvPr>
          <p:cNvSpPr>
            <a:spLocks noGrp="1"/>
          </p:cNvSpPr>
          <p:nvPr>
            <p:ph type="sldNum" sz="quarter" idx="12"/>
          </p:nvPr>
        </p:nvSpPr>
        <p:spPr/>
        <p:txBody>
          <a:bodyPr/>
          <a:lstStyle/>
          <a:p>
            <a:fld id="{D0154127-6A88-3744-9236-CC5E1F43F33A}" type="slidenum">
              <a:rPr lang="en-US" smtClean="0"/>
              <a:t>44</a:t>
            </a:fld>
            <a:endParaRPr lang="en-US"/>
          </a:p>
        </p:txBody>
      </p:sp>
      <p:pic>
        <p:nvPicPr>
          <p:cNvPr id="5" name="Picture 4">
            <a:extLst>
              <a:ext uri="{FF2B5EF4-FFF2-40B4-BE49-F238E27FC236}">
                <a16:creationId xmlns:a16="http://schemas.microsoft.com/office/drawing/2014/main" id="{3240FFE4-4AA3-3149-B56E-54A37909A92A}"/>
              </a:ext>
            </a:extLst>
          </p:cNvPr>
          <p:cNvPicPr>
            <a:picLocks noChangeAspect="1"/>
          </p:cNvPicPr>
          <p:nvPr/>
        </p:nvPicPr>
        <p:blipFill>
          <a:blip r:embed="rId2"/>
          <a:stretch>
            <a:fillRect/>
          </a:stretch>
        </p:blipFill>
        <p:spPr>
          <a:xfrm>
            <a:off x="4700588" y="4063405"/>
            <a:ext cx="2944812" cy="2429470"/>
          </a:xfrm>
          <a:prstGeom prst="rect">
            <a:avLst/>
          </a:prstGeom>
        </p:spPr>
      </p:pic>
    </p:spTree>
    <p:extLst>
      <p:ext uri="{BB962C8B-B14F-4D97-AF65-F5344CB8AC3E}">
        <p14:creationId xmlns:p14="http://schemas.microsoft.com/office/powerpoint/2010/main" val="1725659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BDC37-A93A-A448-8C31-7685DB4207BA}"/>
              </a:ext>
            </a:extLst>
          </p:cNvPr>
          <p:cNvSpPr>
            <a:spLocks noGrp="1"/>
          </p:cNvSpPr>
          <p:nvPr>
            <p:ph type="title"/>
          </p:nvPr>
        </p:nvSpPr>
        <p:spPr/>
        <p:txBody>
          <a:bodyPr/>
          <a:lstStyle/>
          <a:p>
            <a:r>
              <a:rPr lang="en-US" dirty="0"/>
              <a:t>Verification: (P 164)</a:t>
            </a:r>
          </a:p>
        </p:txBody>
      </p:sp>
      <p:sp>
        <p:nvSpPr>
          <p:cNvPr id="3" name="Content Placeholder 2">
            <a:extLst>
              <a:ext uri="{FF2B5EF4-FFF2-40B4-BE49-F238E27FC236}">
                <a16:creationId xmlns:a16="http://schemas.microsoft.com/office/drawing/2014/main" id="{123CCB41-A00B-4441-B6AF-8DF9FCE57073}"/>
              </a:ext>
            </a:extLst>
          </p:cNvPr>
          <p:cNvSpPr>
            <a:spLocks noGrp="1"/>
          </p:cNvSpPr>
          <p:nvPr>
            <p:ph idx="1"/>
          </p:nvPr>
        </p:nvSpPr>
        <p:spPr/>
        <p:txBody>
          <a:bodyPr/>
          <a:lstStyle/>
          <a:p>
            <a:r>
              <a:rPr lang="en-US" dirty="0"/>
              <a:t>“The verified deliverables obtained  from the Control Quality process are reviewed with the customer or sponsor to ensure they are completed satisfactorily and receive formal acceptance of the deliverables by the customer or sponsor.”</a:t>
            </a:r>
          </a:p>
        </p:txBody>
      </p:sp>
      <p:sp>
        <p:nvSpPr>
          <p:cNvPr id="4" name="Slide Number Placeholder 3">
            <a:extLst>
              <a:ext uri="{FF2B5EF4-FFF2-40B4-BE49-F238E27FC236}">
                <a16:creationId xmlns:a16="http://schemas.microsoft.com/office/drawing/2014/main" id="{C87153C8-BB4F-1841-8EC7-E8765AE2EC86}"/>
              </a:ext>
            </a:extLst>
          </p:cNvPr>
          <p:cNvSpPr>
            <a:spLocks noGrp="1"/>
          </p:cNvSpPr>
          <p:nvPr>
            <p:ph type="sldNum" sz="quarter" idx="12"/>
          </p:nvPr>
        </p:nvSpPr>
        <p:spPr/>
        <p:txBody>
          <a:bodyPr/>
          <a:lstStyle/>
          <a:p>
            <a:fld id="{D0154127-6A88-3744-9236-CC5E1F43F33A}" type="slidenum">
              <a:rPr lang="en-US" smtClean="0"/>
              <a:t>45</a:t>
            </a:fld>
            <a:endParaRPr lang="en-US"/>
          </a:p>
        </p:txBody>
      </p:sp>
      <p:pic>
        <p:nvPicPr>
          <p:cNvPr id="5" name="Picture 4">
            <a:extLst>
              <a:ext uri="{FF2B5EF4-FFF2-40B4-BE49-F238E27FC236}">
                <a16:creationId xmlns:a16="http://schemas.microsoft.com/office/drawing/2014/main" id="{755A082F-1C40-1240-8831-8BA8E5942A0C}"/>
              </a:ext>
            </a:extLst>
          </p:cNvPr>
          <p:cNvPicPr>
            <a:picLocks noChangeAspect="1"/>
          </p:cNvPicPr>
          <p:nvPr/>
        </p:nvPicPr>
        <p:blipFill>
          <a:blip r:embed="rId2"/>
          <a:stretch>
            <a:fillRect/>
          </a:stretch>
        </p:blipFill>
        <p:spPr>
          <a:xfrm>
            <a:off x="5357813" y="3498674"/>
            <a:ext cx="1323974" cy="3040237"/>
          </a:xfrm>
          <a:prstGeom prst="rect">
            <a:avLst/>
          </a:prstGeom>
        </p:spPr>
      </p:pic>
    </p:spTree>
    <p:extLst>
      <p:ext uri="{BB962C8B-B14F-4D97-AF65-F5344CB8AC3E}">
        <p14:creationId xmlns:p14="http://schemas.microsoft.com/office/powerpoint/2010/main" val="1434405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88FAC-50CE-BA4C-81EF-A146E9C2C359}"/>
              </a:ext>
            </a:extLst>
          </p:cNvPr>
          <p:cNvSpPr>
            <a:spLocks noGrp="1"/>
          </p:cNvSpPr>
          <p:nvPr>
            <p:ph type="title"/>
          </p:nvPr>
        </p:nvSpPr>
        <p:spPr/>
        <p:txBody>
          <a:bodyPr/>
          <a:lstStyle/>
          <a:p>
            <a:r>
              <a:rPr lang="en-US" dirty="0"/>
              <a:t>Validate Scope: T&amp;T (p 166)</a:t>
            </a:r>
          </a:p>
        </p:txBody>
      </p:sp>
      <p:sp>
        <p:nvSpPr>
          <p:cNvPr id="3" name="Content Placeholder 2">
            <a:extLst>
              <a:ext uri="{FF2B5EF4-FFF2-40B4-BE49-F238E27FC236}">
                <a16:creationId xmlns:a16="http://schemas.microsoft.com/office/drawing/2014/main" id="{B969054C-9C0D-4841-961F-1E01E8B8B4C2}"/>
              </a:ext>
            </a:extLst>
          </p:cNvPr>
          <p:cNvSpPr>
            <a:spLocks noGrp="1"/>
          </p:cNvSpPr>
          <p:nvPr>
            <p:ph idx="1"/>
          </p:nvPr>
        </p:nvSpPr>
        <p:spPr/>
        <p:txBody>
          <a:bodyPr/>
          <a:lstStyle/>
          <a:p>
            <a:r>
              <a:rPr lang="en-US" dirty="0"/>
              <a:t>Inspection</a:t>
            </a:r>
          </a:p>
          <a:p>
            <a:r>
              <a:rPr lang="en-US" dirty="0"/>
              <a:t>Measure</a:t>
            </a:r>
          </a:p>
          <a:p>
            <a:r>
              <a:rPr lang="en-US" dirty="0"/>
              <a:t>Examine</a:t>
            </a:r>
          </a:p>
          <a:p>
            <a:r>
              <a:rPr lang="en-US" dirty="0"/>
              <a:t>Validate</a:t>
            </a:r>
          </a:p>
          <a:p>
            <a:endParaRPr lang="en-US" dirty="0"/>
          </a:p>
          <a:p>
            <a:pPr marL="0" indent="0">
              <a:buNone/>
            </a:pPr>
            <a:endParaRPr lang="en-US" dirty="0"/>
          </a:p>
          <a:p>
            <a:pPr marL="0" indent="0">
              <a:buNone/>
            </a:pPr>
            <a:r>
              <a:rPr lang="en-US" dirty="0"/>
              <a:t>“determine whether work and deliverables meet requirements and product acceptance criteria.”</a:t>
            </a:r>
          </a:p>
        </p:txBody>
      </p:sp>
      <p:sp>
        <p:nvSpPr>
          <p:cNvPr id="4" name="Slide Number Placeholder 3">
            <a:extLst>
              <a:ext uri="{FF2B5EF4-FFF2-40B4-BE49-F238E27FC236}">
                <a16:creationId xmlns:a16="http://schemas.microsoft.com/office/drawing/2014/main" id="{1B5D07AC-A5F2-FE40-8364-1D90668853E1}"/>
              </a:ext>
            </a:extLst>
          </p:cNvPr>
          <p:cNvSpPr>
            <a:spLocks noGrp="1"/>
          </p:cNvSpPr>
          <p:nvPr>
            <p:ph type="sldNum" sz="quarter" idx="12"/>
          </p:nvPr>
        </p:nvSpPr>
        <p:spPr/>
        <p:txBody>
          <a:bodyPr/>
          <a:lstStyle/>
          <a:p>
            <a:fld id="{D0154127-6A88-3744-9236-CC5E1F43F33A}" type="slidenum">
              <a:rPr lang="en-US" smtClean="0"/>
              <a:t>46</a:t>
            </a:fld>
            <a:endParaRPr lang="en-US"/>
          </a:p>
        </p:txBody>
      </p:sp>
      <p:pic>
        <p:nvPicPr>
          <p:cNvPr id="5" name="Picture 4">
            <a:extLst>
              <a:ext uri="{FF2B5EF4-FFF2-40B4-BE49-F238E27FC236}">
                <a16:creationId xmlns:a16="http://schemas.microsoft.com/office/drawing/2014/main" id="{D9987F6B-8D47-7A49-B0E7-6C9E5BC02705}"/>
              </a:ext>
            </a:extLst>
          </p:cNvPr>
          <p:cNvPicPr>
            <a:picLocks noChangeAspect="1"/>
          </p:cNvPicPr>
          <p:nvPr/>
        </p:nvPicPr>
        <p:blipFill>
          <a:blip r:embed="rId2"/>
          <a:stretch>
            <a:fillRect/>
          </a:stretch>
        </p:blipFill>
        <p:spPr>
          <a:xfrm>
            <a:off x="6451600" y="1870075"/>
            <a:ext cx="4318000" cy="2882900"/>
          </a:xfrm>
          <a:prstGeom prst="rect">
            <a:avLst/>
          </a:prstGeom>
        </p:spPr>
      </p:pic>
    </p:spTree>
    <p:extLst>
      <p:ext uri="{BB962C8B-B14F-4D97-AF65-F5344CB8AC3E}">
        <p14:creationId xmlns:p14="http://schemas.microsoft.com/office/powerpoint/2010/main" val="32154905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E405B-B913-BB44-8A36-4D0694B5FEAB}"/>
              </a:ext>
            </a:extLst>
          </p:cNvPr>
          <p:cNvSpPr>
            <a:spLocks noGrp="1"/>
          </p:cNvSpPr>
          <p:nvPr>
            <p:ph type="title"/>
          </p:nvPr>
        </p:nvSpPr>
        <p:spPr/>
        <p:txBody>
          <a:bodyPr/>
          <a:lstStyle/>
          <a:p>
            <a:r>
              <a:rPr lang="en-US" dirty="0"/>
              <a:t>Acceptance (p 166)</a:t>
            </a:r>
          </a:p>
        </p:txBody>
      </p:sp>
      <p:sp>
        <p:nvSpPr>
          <p:cNvPr id="3" name="Content Placeholder 2">
            <a:extLst>
              <a:ext uri="{FF2B5EF4-FFF2-40B4-BE49-F238E27FC236}">
                <a16:creationId xmlns:a16="http://schemas.microsoft.com/office/drawing/2014/main" id="{41F55EDD-DFC2-B648-AFC7-7F3F5392094E}"/>
              </a:ext>
            </a:extLst>
          </p:cNvPr>
          <p:cNvSpPr>
            <a:spLocks noGrp="1"/>
          </p:cNvSpPr>
          <p:nvPr>
            <p:ph idx="1"/>
          </p:nvPr>
        </p:nvSpPr>
        <p:spPr/>
        <p:txBody>
          <a:bodyPr/>
          <a:lstStyle/>
          <a:p>
            <a:pPr marL="0" indent="0">
              <a:buNone/>
            </a:pPr>
            <a:r>
              <a:rPr lang="en-US" dirty="0"/>
              <a:t>“Deliverables that meet the acceptance criteria are formally signed off and approved by the customer or sponsor.”</a:t>
            </a:r>
          </a:p>
        </p:txBody>
      </p:sp>
      <p:sp>
        <p:nvSpPr>
          <p:cNvPr id="4" name="Slide Number Placeholder 3">
            <a:extLst>
              <a:ext uri="{FF2B5EF4-FFF2-40B4-BE49-F238E27FC236}">
                <a16:creationId xmlns:a16="http://schemas.microsoft.com/office/drawing/2014/main" id="{F0C76D2D-B1FA-B242-8E41-404B58005991}"/>
              </a:ext>
            </a:extLst>
          </p:cNvPr>
          <p:cNvSpPr>
            <a:spLocks noGrp="1"/>
          </p:cNvSpPr>
          <p:nvPr>
            <p:ph type="sldNum" sz="quarter" idx="12"/>
          </p:nvPr>
        </p:nvSpPr>
        <p:spPr/>
        <p:txBody>
          <a:bodyPr/>
          <a:lstStyle/>
          <a:p>
            <a:fld id="{D0154127-6A88-3744-9236-CC5E1F43F33A}" type="slidenum">
              <a:rPr lang="en-US" smtClean="0"/>
              <a:t>47</a:t>
            </a:fld>
            <a:endParaRPr lang="en-US"/>
          </a:p>
        </p:txBody>
      </p:sp>
      <p:pic>
        <p:nvPicPr>
          <p:cNvPr id="5" name="Picture 4">
            <a:extLst>
              <a:ext uri="{FF2B5EF4-FFF2-40B4-BE49-F238E27FC236}">
                <a16:creationId xmlns:a16="http://schemas.microsoft.com/office/drawing/2014/main" id="{B43F0D90-4DFB-2346-86F9-CA8FE8D4B245}"/>
              </a:ext>
            </a:extLst>
          </p:cNvPr>
          <p:cNvPicPr>
            <a:picLocks noChangeAspect="1"/>
          </p:cNvPicPr>
          <p:nvPr/>
        </p:nvPicPr>
        <p:blipFill>
          <a:blip r:embed="rId2"/>
          <a:stretch>
            <a:fillRect/>
          </a:stretch>
        </p:blipFill>
        <p:spPr>
          <a:xfrm>
            <a:off x="3533775" y="3573462"/>
            <a:ext cx="4381500" cy="2311400"/>
          </a:xfrm>
          <a:prstGeom prst="rect">
            <a:avLst/>
          </a:prstGeom>
        </p:spPr>
      </p:pic>
    </p:spTree>
    <p:extLst>
      <p:ext uri="{BB962C8B-B14F-4D97-AF65-F5344CB8AC3E}">
        <p14:creationId xmlns:p14="http://schemas.microsoft.com/office/powerpoint/2010/main" val="1545547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08A56-92C4-0E44-82AB-F50055130A66}"/>
              </a:ext>
            </a:extLst>
          </p:cNvPr>
          <p:cNvSpPr>
            <a:spLocks noGrp="1"/>
          </p:cNvSpPr>
          <p:nvPr>
            <p:ph type="title"/>
          </p:nvPr>
        </p:nvSpPr>
        <p:spPr/>
        <p:txBody>
          <a:bodyPr/>
          <a:lstStyle/>
          <a:p>
            <a:r>
              <a:rPr lang="en-US" dirty="0"/>
              <a:t>5.6 Control Scope (p 167)</a:t>
            </a:r>
          </a:p>
        </p:txBody>
      </p:sp>
      <p:sp>
        <p:nvSpPr>
          <p:cNvPr id="3" name="Content Placeholder 2">
            <a:extLst>
              <a:ext uri="{FF2B5EF4-FFF2-40B4-BE49-F238E27FC236}">
                <a16:creationId xmlns:a16="http://schemas.microsoft.com/office/drawing/2014/main" id="{79FF12A2-0279-6E49-96E9-EFDA8446115A}"/>
              </a:ext>
            </a:extLst>
          </p:cNvPr>
          <p:cNvSpPr>
            <a:spLocks noGrp="1"/>
          </p:cNvSpPr>
          <p:nvPr>
            <p:ph idx="1"/>
          </p:nvPr>
        </p:nvSpPr>
        <p:spPr/>
        <p:txBody>
          <a:bodyPr/>
          <a:lstStyle/>
          <a:p>
            <a:pPr marL="0" indent="0">
              <a:buNone/>
            </a:pPr>
            <a:r>
              <a:rPr lang="en-US" dirty="0"/>
              <a:t>Defined: ”the process of monitoring </a:t>
            </a:r>
            <a:r>
              <a:rPr lang="en-US"/>
              <a:t>the status </a:t>
            </a:r>
            <a:r>
              <a:rPr lang="en-US" dirty="0"/>
              <a:t>of the project and product scope and managing changes to scope baseline.”</a:t>
            </a:r>
          </a:p>
          <a:p>
            <a:pPr marL="0" indent="0">
              <a:buNone/>
            </a:pPr>
            <a:endParaRPr lang="en-US" dirty="0"/>
          </a:p>
          <a:p>
            <a:pPr marL="0" indent="0">
              <a:buNone/>
            </a:pPr>
            <a:r>
              <a:rPr lang="en-US" dirty="0"/>
              <a:t>Value: “The scope baseline is throughout the project.” … “Controlling the project scope ensures all requested changes and recommended corrective or preventative actions are processed through the ’perform Integrated Change Control’ process.”</a:t>
            </a:r>
          </a:p>
          <a:p>
            <a:pPr marL="0" indent="0">
              <a:buNone/>
            </a:pPr>
            <a:endParaRPr lang="en-US" dirty="0"/>
          </a:p>
          <a:p>
            <a:pPr marL="0" indent="0">
              <a:buNone/>
            </a:pPr>
            <a:r>
              <a:rPr lang="en-US" dirty="0"/>
              <a:t>Comment:” Change is inevitable” you need a change control process!</a:t>
            </a:r>
          </a:p>
        </p:txBody>
      </p:sp>
      <p:sp>
        <p:nvSpPr>
          <p:cNvPr id="4" name="Slide Number Placeholder 3">
            <a:extLst>
              <a:ext uri="{FF2B5EF4-FFF2-40B4-BE49-F238E27FC236}">
                <a16:creationId xmlns:a16="http://schemas.microsoft.com/office/drawing/2014/main" id="{7D442D4C-1240-3542-8F68-EE01B91CD10C}"/>
              </a:ext>
            </a:extLst>
          </p:cNvPr>
          <p:cNvSpPr>
            <a:spLocks noGrp="1"/>
          </p:cNvSpPr>
          <p:nvPr>
            <p:ph type="sldNum" sz="quarter" idx="12"/>
          </p:nvPr>
        </p:nvSpPr>
        <p:spPr/>
        <p:txBody>
          <a:bodyPr/>
          <a:lstStyle/>
          <a:p>
            <a:fld id="{D0154127-6A88-3744-9236-CC5E1F43F33A}" type="slidenum">
              <a:rPr lang="en-US" smtClean="0"/>
              <a:t>48</a:t>
            </a:fld>
            <a:endParaRPr lang="en-US"/>
          </a:p>
        </p:txBody>
      </p:sp>
    </p:spTree>
    <p:extLst>
      <p:ext uri="{BB962C8B-B14F-4D97-AF65-F5344CB8AC3E}">
        <p14:creationId xmlns:p14="http://schemas.microsoft.com/office/powerpoint/2010/main" val="885963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BF6D-EA8A-0A4C-88FD-3E1074E26E96}"/>
              </a:ext>
            </a:extLst>
          </p:cNvPr>
          <p:cNvSpPr>
            <a:spLocks noGrp="1"/>
          </p:cNvSpPr>
          <p:nvPr>
            <p:ph type="title"/>
          </p:nvPr>
        </p:nvSpPr>
        <p:spPr>
          <a:xfrm>
            <a:off x="1444561" y="1637505"/>
            <a:ext cx="10515600" cy="1325563"/>
          </a:xfrm>
        </p:spPr>
        <p:txBody>
          <a:bodyPr/>
          <a:lstStyle/>
          <a:p>
            <a:r>
              <a:rPr lang="en-US" dirty="0"/>
              <a:t>Example of Out of Control Scope Change</a:t>
            </a:r>
          </a:p>
        </p:txBody>
      </p:sp>
      <p:sp>
        <p:nvSpPr>
          <p:cNvPr id="4" name="Slide Number Placeholder 3">
            <a:extLst>
              <a:ext uri="{FF2B5EF4-FFF2-40B4-BE49-F238E27FC236}">
                <a16:creationId xmlns:a16="http://schemas.microsoft.com/office/drawing/2014/main" id="{00FB685D-7E8B-7548-991A-94DBB5C8C7A7}"/>
              </a:ext>
            </a:extLst>
          </p:cNvPr>
          <p:cNvSpPr>
            <a:spLocks noGrp="1"/>
          </p:cNvSpPr>
          <p:nvPr>
            <p:ph type="sldNum" sz="quarter" idx="12"/>
          </p:nvPr>
        </p:nvSpPr>
        <p:spPr/>
        <p:txBody>
          <a:bodyPr/>
          <a:lstStyle/>
          <a:p>
            <a:fld id="{D0154127-6A88-3744-9236-CC5E1F43F33A}" type="slidenum">
              <a:rPr lang="en-US" smtClean="0"/>
              <a:t>49</a:t>
            </a:fld>
            <a:endParaRPr lang="en-US"/>
          </a:p>
        </p:txBody>
      </p:sp>
      <p:pic>
        <p:nvPicPr>
          <p:cNvPr id="5" name="Picture 4">
            <a:extLst>
              <a:ext uri="{FF2B5EF4-FFF2-40B4-BE49-F238E27FC236}">
                <a16:creationId xmlns:a16="http://schemas.microsoft.com/office/drawing/2014/main" id="{CEFD73CB-F9B9-FC48-9AAB-805374DDC80B}"/>
              </a:ext>
            </a:extLst>
          </p:cNvPr>
          <p:cNvPicPr>
            <a:picLocks noChangeAspect="1"/>
          </p:cNvPicPr>
          <p:nvPr/>
        </p:nvPicPr>
        <p:blipFill>
          <a:blip r:embed="rId2"/>
          <a:stretch>
            <a:fillRect/>
          </a:stretch>
        </p:blipFill>
        <p:spPr>
          <a:xfrm>
            <a:off x="4292600" y="3554016"/>
            <a:ext cx="3606800" cy="2882900"/>
          </a:xfrm>
          <a:prstGeom prst="rect">
            <a:avLst/>
          </a:prstGeom>
        </p:spPr>
      </p:pic>
    </p:spTree>
    <p:extLst>
      <p:ext uri="{BB962C8B-B14F-4D97-AF65-F5344CB8AC3E}">
        <p14:creationId xmlns:p14="http://schemas.microsoft.com/office/powerpoint/2010/main" val="795326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503AC-E824-2E49-B605-82C313B90D7B}"/>
              </a:ext>
            </a:extLst>
          </p:cNvPr>
          <p:cNvSpPr>
            <a:spLocks noGrp="1"/>
          </p:cNvSpPr>
          <p:nvPr>
            <p:ph type="title"/>
          </p:nvPr>
        </p:nvSpPr>
        <p:spPr/>
        <p:txBody>
          <a:bodyPr/>
          <a:lstStyle/>
          <a:p>
            <a:r>
              <a:rPr lang="en-US" dirty="0"/>
              <a:t>Scope defined (p. 722)</a:t>
            </a:r>
          </a:p>
        </p:txBody>
      </p:sp>
      <p:sp>
        <p:nvSpPr>
          <p:cNvPr id="3" name="Content Placeholder 2">
            <a:extLst>
              <a:ext uri="{FF2B5EF4-FFF2-40B4-BE49-F238E27FC236}">
                <a16:creationId xmlns:a16="http://schemas.microsoft.com/office/drawing/2014/main" id="{BAC92538-623F-8B48-908D-441BEFB37442}"/>
              </a:ext>
            </a:extLst>
          </p:cNvPr>
          <p:cNvSpPr>
            <a:spLocks noGrp="1"/>
          </p:cNvSpPr>
          <p:nvPr>
            <p:ph idx="1"/>
          </p:nvPr>
        </p:nvSpPr>
        <p:spPr/>
        <p:txBody>
          <a:bodyPr/>
          <a:lstStyle/>
          <a:p>
            <a:pPr marL="0" indent="0">
              <a:buNone/>
            </a:pPr>
            <a:r>
              <a:rPr lang="en-US" dirty="0"/>
              <a:t>“The sum of the products, services, and results to be provided as a project”</a:t>
            </a:r>
          </a:p>
        </p:txBody>
      </p:sp>
      <p:sp>
        <p:nvSpPr>
          <p:cNvPr id="4" name="Slide Number Placeholder 3">
            <a:extLst>
              <a:ext uri="{FF2B5EF4-FFF2-40B4-BE49-F238E27FC236}">
                <a16:creationId xmlns:a16="http://schemas.microsoft.com/office/drawing/2014/main" id="{B3AE08F4-7318-E14B-BE98-D04226C43A52}"/>
              </a:ext>
            </a:extLst>
          </p:cNvPr>
          <p:cNvSpPr>
            <a:spLocks noGrp="1"/>
          </p:cNvSpPr>
          <p:nvPr>
            <p:ph type="sldNum" sz="quarter" idx="12"/>
          </p:nvPr>
        </p:nvSpPr>
        <p:spPr/>
        <p:txBody>
          <a:bodyPr/>
          <a:lstStyle/>
          <a:p>
            <a:fld id="{D0154127-6A88-3744-9236-CC5E1F43F33A}" type="slidenum">
              <a:rPr lang="en-US" smtClean="0"/>
              <a:t>5</a:t>
            </a:fld>
            <a:endParaRPr lang="en-US"/>
          </a:p>
        </p:txBody>
      </p:sp>
      <p:pic>
        <p:nvPicPr>
          <p:cNvPr id="5" name="Picture 4">
            <a:extLst>
              <a:ext uri="{FF2B5EF4-FFF2-40B4-BE49-F238E27FC236}">
                <a16:creationId xmlns:a16="http://schemas.microsoft.com/office/drawing/2014/main" id="{8F98FD64-7A8C-4F45-BD70-CEF96A2C2C70}"/>
              </a:ext>
            </a:extLst>
          </p:cNvPr>
          <p:cNvPicPr>
            <a:picLocks noChangeAspect="1"/>
          </p:cNvPicPr>
          <p:nvPr/>
        </p:nvPicPr>
        <p:blipFill>
          <a:blip r:embed="rId2"/>
          <a:stretch>
            <a:fillRect/>
          </a:stretch>
        </p:blipFill>
        <p:spPr>
          <a:xfrm>
            <a:off x="4483100" y="2336800"/>
            <a:ext cx="3225800" cy="4521200"/>
          </a:xfrm>
          <a:prstGeom prst="rect">
            <a:avLst/>
          </a:prstGeom>
        </p:spPr>
      </p:pic>
    </p:spTree>
    <p:extLst>
      <p:ext uri="{BB962C8B-B14F-4D97-AF65-F5344CB8AC3E}">
        <p14:creationId xmlns:p14="http://schemas.microsoft.com/office/powerpoint/2010/main" val="3802884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EDBAD-A6A5-4842-92B4-97C56A1AA8EE}"/>
              </a:ext>
            </a:extLst>
          </p:cNvPr>
          <p:cNvSpPr>
            <a:spLocks noGrp="1"/>
          </p:cNvSpPr>
          <p:nvPr>
            <p:ph type="title"/>
          </p:nvPr>
        </p:nvSpPr>
        <p:spPr/>
        <p:txBody>
          <a:bodyPr/>
          <a:lstStyle/>
          <a:p>
            <a:r>
              <a:rPr lang="en-US" dirty="0"/>
              <a:t>The Vasa/</a:t>
            </a:r>
            <a:r>
              <a:rPr lang="en-US" dirty="0" err="1"/>
              <a:t>Wasa</a:t>
            </a:r>
            <a:r>
              <a:rPr lang="en-US" dirty="0"/>
              <a:t> War Ship (8 min)</a:t>
            </a:r>
          </a:p>
        </p:txBody>
      </p:sp>
      <p:sp>
        <p:nvSpPr>
          <p:cNvPr id="3" name="Content Placeholder 2">
            <a:extLst>
              <a:ext uri="{FF2B5EF4-FFF2-40B4-BE49-F238E27FC236}">
                <a16:creationId xmlns:a16="http://schemas.microsoft.com/office/drawing/2014/main" id="{7285AB14-EDD8-CF40-80D9-02ADA516760D}"/>
              </a:ext>
            </a:extLst>
          </p:cNvPr>
          <p:cNvSpPr>
            <a:spLocks noGrp="1"/>
          </p:cNvSpPr>
          <p:nvPr>
            <p:ph idx="1"/>
          </p:nvPr>
        </p:nvSpPr>
        <p:spPr/>
        <p:txBody>
          <a:bodyPr/>
          <a:lstStyle/>
          <a:p>
            <a:pPr marL="0" indent="0">
              <a:buNone/>
            </a:pPr>
            <a:r>
              <a:rPr lang="en-US" dirty="0"/>
              <a:t>https://</a:t>
            </a:r>
            <a:r>
              <a:rPr lang="en-US" dirty="0" err="1"/>
              <a:t>www.youtube.com</a:t>
            </a:r>
            <a:r>
              <a:rPr lang="en-US" dirty="0"/>
              <a:t>/</a:t>
            </a:r>
            <a:r>
              <a:rPr lang="en-US" dirty="0" err="1"/>
              <a:t>watch?v</a:t>
            </a:r>
            <a:r>
              <a:rPr lang="en-US" dirty="0"/>
              <a:t>=kmJ59yyYza4</a:t>
            </a:r>
          </a:p>
          <a:p>
            <a:pPr marL="0" indent="0">
              <a:buNone/>
            </a:pPr>
            <a:endParaRPr lang="en-US" dirty="0"/>
          </a:p>
        </p:txBody>
      </p:sp>
      <p:sp>
        <p:nvSpPr>
          <p:cNvPr id="4" name="Slide Number Placeholder 3">
            <a:extLst>
              <a:ext uri="{FF2B5EF4-FFF2-40B4-BE49-F238E27FC236}">
                <a16:creationId xmlns:a16="http://schemas.microsoft.com/office/drawing/2014/main" id="{EBA7EB3B-6C37-F040-8516-BE2435C55D41}"/>
              </a:ext>
            </a:extLst>
          </p:cNvPr>
          <p:cNvSpPr>
            <a:spLocks noGrp="1"/>
          </p:cNvSpPr>
          <p:nvPr>
            <p:ph type="sldNum" sz="quarter" idx="12"/>
          </p:nvPr>
        </p:nvSpPr>
        <p:spPr/>
        <p:txBody>
          <a:bodyPr/>
          <a:lstStyle/>
          <a:p>
            <a:fld id="{D0154127-6A88-3744-9236-CC5E1F43F33A}" type="slidenum">
              <a:rPr lang="en-US" smtClean="0"/>
              <a:t>50</a:t>
            </a:fld>
            <a:endParaRPr lang="en-US"/>
          </a:p>
        </p:txBody>
      </p:sp>
      <p:pic>
        <p:nvPicPr>
          <p:cNvPr id="5" name="Picture 4">
            <a:extLst>
              <a:ext uri="{FF2B5EF4-FFF2-40B4-BE49-F238E27FC236}">
                <a16:creationId xmlns:a16="http://schemas.microsoft.com/office/drawing/2014/main" id="{A004C129-892B-0541-90A5-7E5559D6B34F}"/>
              </a:ext>
            </a:extLst>
          </p:cNvPr>
          <p:cNvPicPr>
            <a:picLocks noChangeAspect="1"/>
          </p:cNvPicPr>
          <p:nvPr/>
        </p:nvPicPr>
        <p:blipFill>
          <a:blip r:embed="rId2"/>
          <a:stretch>
            <a:fillRect/>
          </a:stretch>
        </p:blipFill>
        <p:spPr>
          <a:xfrm>
            <a:off x="2548128" y="2399546"/>
            <a:ext cx="6380226" cy="4139366"/>
          </a:xfrm>
          <a:prstGeom prst="rect">
            <a:avLst/>
          </a:prstGeom>
        </p:spPr>
      </p:pic>
    </p:spTree>
    <p:extLst>
      <p:ext uri="{BB962C8B-B14F-4D97-AF65-F5344CB8AC3E}">
        <p14:creationId xmlns:p14="http://schemas.microsoft.com/office/powerpoint/2010/main" val="4136121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207B9-2187-C846-ABE8-C908291340FD}"/>
              </a:ext>
            </a:extLst>
          </p:cNvPr>
          <p:cNvSpPr>
            <a:spLocks noGrp="1"/>
          </p:cNvSpPr>
          <p:nvPr>
            <p:ph type="title"/>
          </p:nvPr>
        </p:nvSpPr>
        <p:spPr/>
        <p:txBody>
          <a:bodyPr/>
          <a:lstStyle/>
          <a:p>
            <a:r>
              <a:rPr lang="en-US" dirty="0"/>
              <a:t>Project Scope Defined (p. 717)</a:t>
            </a:r>
          </a:p>
        </p:txBody>
      </p:sp>
      <p:sp>
        <p:nvSpPr>
          <p:cNvPr id="3" name="Content Placeholder 2">
            <a:extLst>
              <a:ext uri="{FF2B5EF4-FFF2-40B4-BE49-F238E27FC236}">
                <a16:creationId xmlns:a16="http://schemas.microsoft.com/office/drawing/2014/main" id="{46E14E19-A829-DF4E-B7FB-BF7C0B3137F7}"/>
              </a:ext>
            </a:extLst>
          </p:cNvPr>
          <p:cNvSpPr>
            <a:spLocks noGrp="1"/>
          </p:cNvSpPr>
          <p:nvPr>
            <p:ph idx="1"/>
          </p:nvPr>
        </p:nvSpPr>
        <p:spPr/>
        <p:txBody>
          <a:bodyPr/>
          <a:lstStyle/>
          <a:p>
            <a:pPr marL="0" indent="0">
              <a:buNone/>
            </a:pPr>
            <a:r>
              <a:rPr lang="en-US" dirty="0"/>
              <a:t>“The work performed to deliver a product, service, or result with the specified features and functions”</a:t>
            </a:r>
          </a:p>
        </p:txBody>
      </p:sp>
      <p:sp>
        <p:nvSpPr>
          <p:cNvPr id="4" name="Slide Number Placeholder 3">
            <a:extLst>
              <a:ext uri="{FF2B5EF4-FFF2-40B4-BE49-F238E27FC236}">
                <a16:creationId xmlns:a16="http://schemas.microsoft.com/office/drawing/2014/main" id="{F2EFBE2B-89FA-EF44-BE62-CEFA5FEF3C8F}"/>
              </a:ext>
            </a:extLst>
          </p:cNvPr>
          <p:cNvSpPr>
            <a:spLocks noGrp="1"/>
          </p:cNvSpPr>
          <p:nvPr>
            <p:ph type="sldNum" sz="quarter" idx="12"/>
          </p:nvPr>
        </p:nvSpPr>
        <p:spPr/>
        <p:txBody>
          <a:bodyPr/>
          <a:lstStyle/>
          <a:p>
            <a:fld id="{D0154127-6A88-3744-9236-CC5E1F43F33A}" type="slidenum">
              <a:rPr lang="en-US" smtClean="0"/>
              <a:t>6</a:t>
            </a:fld>
            <a:endParaRPr lang="en-US"/>
          </a:p>
        </p:txBody>
      </p:sp>
      <p:pic>
        <p:nvPicPr>
          <p:cNvPr id="5" name="Picture 4">
            <a:extLst>
              <a:ext uri="{FF2B5EF4-FFF2-40B4-BE49-F238E27FC236}">
                <a16:creationId xmlns:a16="http://schemas.microsoft.com/office/drawing/2014/main" id="{46D4CE63-1483-544D-90C5-EE1CB943227B}"/>
              </a:ext>
            </a:extLst>
          </p:cNvPr>
          <p:cNvPicPr>
            <a:picLocks noChangeAspect="1"/>
          </p:cNvPicPr>
          <p:nvPr/>
        </p:nvPicPr>
        <p:blipFill>
          <a:blip r:embed="rId2"/>
          <a:stretch>
            <a:fillRect/>
          </a:stretch>
        </p:blipFill>
        <p:spPr>
          <a:xfrm>
            <a:off x="3796030" y="3521075"/>
            <a:ext cx="4356100" cy="2971800"/>
          </a:xfrm>
          <a:prstGeom prst="rect">
            <a:avLst/>
          </a:prstGeom>
        </p:spPr>
      </p:pic>
    </p:spTree>
    <p:extLst>
      <p:ext uri="{BB962C8B-B14F-4D97-AF65-F5344CB8AC3E}">
        <p14:creationId xmlns:p14="http://schemas.microsoft.com/office/powerpoint/2010/main" val="2441993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422C-E6AA-E244-B0DE-CF241001A3B2}"/>
              </a:ext>
            </a:extLst>
          </p:cNvPr>
          <p:cNvSpPr>
            <a:spLocks noGrp="1"/>
          </p:cNvSpPr>
          <p:nvPr>
            <p:ph type="title"/>
          </p:nvPr>
        </p:nvSpPr>
        <p:spPr/>
        <p:txBody>
          <a:bodyPr/>
          <a:lstStyle/>
          <a:p>
            <a:r>
              <a:rPr lang="en-US" dirty="0"/>
              <a:t>What does it mean to “Baseline?”</a:t>
            </a:r>
          </a:p>
        </p:txBody>
      </p:sp>
      <p:sp>
        <p:nvSpPr>
          <p:cNvPr id="4" name="Slide Number Placeholder 3">
            <a:extLst>
              <a:ext uri="{FF2B5EF4-FFF2-40B4-BE49-F238E27FC236}">
                <a16:creationId xmlns:a16="http://schemas.microsoft.com/office/drawing/2014/main" id="{9D99F8C1-04C9-DD42-B704-EE84A8DF7AF6}"/>
              </a:ext>
            </a:extLst>
          </p:cNvPr>
          <p:cNvSpPr>
            <a:spLocks noGrp="1"/>
          </p:cNvSpPr>
          <p:nvPr>
            <p:ph type="sldNum" sz="quarter" idx="12"/>
          </p:nvPr>
        </p:nvSpPr>
        <p:spPr/>
        <p:txBody>
          <a:bodyPr/>
          <a:lstStyle/>
          <a:p>
            <a:fld id="{D0154127-6A88-3744-9236-CC5E1F43F33A}" type="slidenum">
              <a:rPr lang="en-US" smtClean="0"/>
              <a:t>7</a:t>
            </a:fld>
            <a:endParaRPr lang="en-US"/>
          </a:p>
        </p:txBody>
      </p:sp>
      <p:pic>
        <p:nvPicPr>
          <p:cNvPr id="5" name="Picture 4">
            <a:extLst>
              <a:ext uri="{FF2B5EF4-FFF2-40B4-BE49-F238E27FC236}">
                <a16:creationId xmlns:a16="http://schemas.microsoft.com/office/drawing/2014/main" id="{FCFBA88B-A234-8A45-98A1-626783C61745}"/>
              </a:ext>
            </a:extLst>
          </p:cNvPr>
          <p:cNvPicPr>
            <a:picLocks noChangeAspect="1"/>
          </p:cNvPicPr>
          <p:nvPr/>
        </p:nvPicPr>
        <p:blipFill>
          <a:blip r:embed="rId2"/>
          <a:stretch>
            <a:fillRect/>
          </a:stretch>
        </p:blipFill>
        <p:spPr>
          <a:xfrm>
            <a:off x="3108960" y="1879809"/>
            <a:ext cx="5609844" cy="3098381"/>
          </a:xfrm>
          <a:prstGeom prst="rect">
            <a:avLst/>
          </a:prstGeom>
        </p:spPr>
      </p:pic>
      <p:sp>
        <p:nvSpPr>
          <p:cNvPr id="6" name="Rectangle 5">
            <a:extLst>
              <a:ext uri="{FF2B5EF4-FFF2-40B4-BE49-F238E27FC236}">
                <a16:creationId xmlns:a16="http://schemas.microsoft.com/office/drawing/2014/main" id="{71BE7ABA-2DEA-7D49-A4D5-F7823E89DC49}"/>
              </a:ext>
            </a:extLst>
          </p:cNvPr>
          <p:cNvSpPr/>
          <p:nvPr/>
        </p:nvSpPr>
        <p:spPr>
          <a:xfrm>
            <a:off x="3419545" y="5304782"/>
            <a:ext cx="4988673" cy="646331"/>
          </a:xfrm>
          <a:prstGeom prst="rect">
            <a:avLst/>
          </a:prstGeom>
        </p:spPr>
        <p:txBody>
          <a:bodyPr wrap="none" lIns="91440" tIns="45720" rIns="91440" bIns="45720" anchor="t">
            <a:spAutoFit/>
          </a:bodyPr>
          <a:lstStyle/>
          <a:p>
            <a:r>
              <a:rPr lang="en-US" dirty="0">
                <a:hlinkClick r:id="rId3"/>
              </a:rPr>
              <a:t>https://www.youtube.com/watch?v=64bHiW6K77c</a:t>
            </a:r>
            <a:endParaRPr lang="en-US"/>
          </a:p>
          <a:p>
            <a:endParaRPr lang="en-US" dirty="0">
              <a:cs typeface="Calibri"/>
            </a:endParaRPr>
          </a:p>
        </p:txBody>
      </p:sp>
    </p:spTree>
    <p:extLst>
      <p:ext uri="{BB962C8B-B14F-4D97-AF65-F5344CB8AC3E}">
        <p14:creationId xmlns:p14="http://schemas.microsoft.com/office/powerpoint/2010/main" val="4167675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422C-E6AA-E244-B0DE-CF241001A3B2}"/>
              </a:ext>
            </a:extLst>
          </p:cNvPr>
          <p:cNvSpPr>
            <a:spLocks noGrp="1"/>
          </p:cNvSpPr>
          <p:nvPr>
            <p:ph type="title"/>
          </p:nvPr>
        </p:nvSpPr>
        <p:spPr/>
        <p:txBody>
          <a:bodyPr/>
          <a:lstStyle/>
          <a:p>
            <a:r>
              <a:rPr lang="en-US" dirty="0"/>
              <a:t>What is change control?</a:t>
            </a:r>
          </a:p>
        </p:txBody>
      </p:sp>
      <p:sp>
        <p:nvSpPr>
          <p:cNvPr id="4" name="Slide Number Placeholder 3">
            <a:extLst>
              <a:ext uri="{FF2B5EF4-FFF2-40B4-BE49-F238E27FC236}">
                <a16:creationId xmlns:a16="http://schemas.microsoft.com/office/drawing/2014/main" id="{9D99F8C1-04C9-DD42-B704-EE84A8DF7AF6}"/>
              </a:ext>
            </a:extLst>
          </p:cNvPr>
          <p:cNvSpPr>
            <a:spLocks noGrp="1"/>
          </p:cNvSpPr>
          <p:nvPr>
            <p:ph type="sldNum" sz="quarter" idx="12"/>
          </p:nvPr>
        </p:nvSpPr>
        <p:spPr/>
        <p:txBody>
          <a:bodyPr/>
          <a:lstStyle/>
          <a:p>
            <a:fld id="{D0154127-6A88-3744-9236-CC5E1F43F33A}" type="slidenum">
              <a:rPr lang="en-US" smtClean="0"/>
              <a:t>8</a:t>
            </a:fld>
            <a:endParaRPr lang="en-US"/>
          </a:p>
        </p:txBody>
      </p:sp>
      <p:pic>
        <p:nvPicPr>
          <p:cNvPr id="5" name="Picture 4">
            <a:extLst>
              <a:ext uri="{FF2B5EF4-FFF2-40B4-BE49-F238E27FC236}">
                <a16:creationId xmlns:a16="http://schemas.microsoft.com/office/drawing/2014/main" id="{FCFBA88B-A234-8A45-98A1-626783C61745}"/>
              </a:ext>
            </a:extLst>
          </p:cNvPr>
          <p:cNvPicPr>
            <a:picLocks noChangeAspect="1"/>
          </p:cNvPicPr>
          <p:nvPr/>
        </p:nvPicPr>
        <p:blipFill>
          <a:blip r:embed="rId2"/>
          <a:stretch>
            <a:fillRect/>
          </a:stretch>
        </p:blipFill>
        <p:spPr>
          <a:xfrm>
            <a:off x="3108960" y="1879809"/>
            <a:ext cx="5609844" cy="3098381"/>
          </a:xfrm>
          <a:prstGeom prst="rect">
            <a:avLst/>
          </a:prstGeom>
        </p:spPr>
      </p:pic>
      <p:sp>
        <p:nvSpPr>
          <p:cNvPr id="6" name="Rectangle 5">
            <a:extLst>
              <a:ext uri="{FF2B5EF4-FFF2-40B4-BE49-F238E27FC236}">
                <a16:creationId xmlns:a16="http://schemas.microsoft.com/office/drawing/2014/main" id="{71BE7ABA-2DEA-7D49-A4D5-F7823E89DC49}"/>
              </a:ext>
            </a:extLst>
          </p:cNvPr>
          <p:cNvSpPr/>
          <p:nvPr/>
        </p:nvSpPr>
        <p:spPr>
          <a:xfrm>
            <a:off x="3419545" y="5304782"/>
            <a:ext cx="4988673" cy="369332"/>
          </a:xfrm>
          <a:prstGeom prst="rect">
            <a:avLst/>
          </a:prstGeom>
        </p:spPr>
        <p:txBody>
          <a:bodyPr wrap="none">
            <a:spAutoFit/>
          </a:bodyPr>
          <a:lstStyle/>
          <a:p>
            <a:r>
              <a:rPr lang="en-US" dirty="0">
                <a:hlinkClick r:id="rId3"/>
              </a:rPr>
              <a:t>https://www.youtube.com/watch?v=pUfKo14otr4</a:t>
            </a:r>
            <a:endParaRPr lang="en-US" dirty="0"/>
          </a:p>
        </p:txBody>
      </p:sp>
    </p:spTree>
    <p:extLst>
      <p:ext uri="{BB962C8B-B14F-4D97-AF65-F5344CB8AC3E}">
        <p14:creationId xmlns:p14="http://schemas.microsoft.com/office/powerpoint/2010/main" val="3079566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10BAA-4FE8-B64C-AECB-8008CF1CC286}"/>
              </a:ext>
            </a:extLst>
          </p:cNvPr>
          <p:cNvSpPr>
            <a:spLocks noGrp="1"/>
          </p:cNvSpPr>
          <p:nvPr>
            <p:ph type="title"/>
          </p:nvPr>
        </p:nvSpPr>
        <p:spPr/>
        <p:txBody>
          <a:bodyPr/>
          <a:lstStyle/>
          <a:p>
            <a:r>
              <a:rPr lang="en-US" dirty="0"/>
              <a:t>Product Scope (p. 715)</a:t>
            </a:r>
          </a:p>
        </p:txBody>
      </p:sp>
      <p:sp>
        <p:nvSpPr>
          <p:cNvPr id="3" name="Content Placeholder 2">
            <a:extLst>
              <a:ext uri="{FF2B5EF4-FFF2-40B4-BE49-F238E27FC236}">
                <a16:creationId xmlns:a16="http://schemas.microsoft.com/office/drawing/2014/main" id="{82E0EE0A-5E18-5045-A16E-9D792EE5B6E4}"/>
              </a:ext>
            </a:extLst>
          </p:cNvPr>
          <p:cNvSpPr>
            <a:spLocks noGrp="1"/>
          </p:cNvSpPr>
          <p:nvPr>
            <p:ph idx="1"/>
          </p:nvPr>
        </p:nvSpPr>
        <p:spPr/>
        <p:txBody>
          <a:bodyPr/>
          <a:lstStyle/>
          <a:p>
            <a:pPr marL="0" indent="0">
              <a:buNone/>
            </a:pPr>
            <a:r>
              <a:rPr lang="en-US" dirty="0"/>
              <a:t>“The features and functions that characterize a product, service, or result.”</a:t>
            </a:r>
          </a:p>
        </p:txBody>
      </p:sp>
      <p:sp>
        <p:nvSpPr>
          <p:cNvPr id="4" name="Slide Number Placeholder 3">
            <a:extLst>
              <a:ext uri="{FF2B5EF4-FFF2-40B4-BE49-F238E27FC236}">
                <a16:creationId xmlns:a16="http://schemas.microsoft.com/office/drawing/2014/main" id="{3B739353-DC84-5147-833C-8AEADAEEF16F}"/>
              </a:ext>
            </a:extLst>
          </p:cNvPr>
          <p:cNvSpPr>
            <a:spLocks noGrp="1"/>
          </p:cNvSpPr>
          <p:nvPr>
            <p:ph type="sldNum" sz="quarter" idx="12"/>
          </p:nvPr>
        </p:nvSpPr>
        <p:spPr/>
        <p:txBody>
          <a:bodyPr/>
          <a:lstStyle/>
          <a:p>
            <a:fld id="{D0154127-6A88-3744-9236-CC5E1F43F33A}" type="slidenum">
              <a:rPr lang="en-US" smtClean="0"/>
              <a:t>9</a:t>
            </a:fld>
            <a:endParaRPr lang="en-US"/>
          </a:p>
        </p:txBody>
      </p:sp>
      <p:pic>
        <p:nvPicPr>
          <p:cNvPr id="5" name="Picture 4">
            <a:extLst>
              <a:ext uri="{FF2B5EF4-FFF2-40B4-BE49-F238E27FC236}">
                <a16:creationId xmlns:a16="http://schemas.microsoft.com/office/drawing/2014/main" id="{EAC2A684-49B8-B143-8E0B-3E621A2D71CB}"/>
              </a:ext>
            </a:extLst>
          </p:cNvPr>
          <p:cNvPicPr>
            <a:picLocks noChangeAspect="1"/>
          </p:cNvPicPr>
          <p:nvPr/>
        </p:nvPicPr>
        <p:blipFill>
          <a:blip r:embed="rId2"/>
          <a:stretch>
            <a:fillRect/>
          </a:stretch>
        </p:blipFill>
        <p:spPr>
          <a:xfrm>
            <a:off x="4876800" y="2406650"/>
            <a:ext cx="2438400" cy="3949700"/>
          </a:xfrm>
          <a:prstGeom prst="rect">
            <a:avLst/>
          </a:prstGeom>
        </p:spPr>
      </p:pic>
    </p:spTree>
    <p:extLst>
      <p:ext uri="{BB962C8B-B14F-4D97-AF65-F5344CB8AC3E}">
        <p14:creationId xmlns:p14="http://schemas.microsoft.com/office/powerpoint/2010/main" val="37382215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1052</TotalTime>
  <Words>2479</Words>
  <Application>Microsoft Office PowerPoint</Application>
  <PresentationFormat>Widescreen</PresentationFormat>
  <Paragraphs>265</Paragraphs>
  <Slides>50</Slides>
  <Notes>0</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Project Scope Management (PMBOK 6th ed., 2017, pp.129-171)</vt:lpstr>
      <vt:lpstr>About</vt:lpstr>
      <vt:lpstr>Project Scope Management Defined (p. 129)</vt:lpstr>
      <vt:lpstr>Definition: Predictive Project Management (bv)</vt:lpstr>
      <vt:lpstr>Scope defined (p. 722)</vt:lpstr>
      <vt:lpstr>Project Scope Defined (p. 717)</vt:lpstr>
      <vt:lpstr>What does it mean to “Baseline?”</vt:lpstr>
      <vt:lpstr>What is change control?</vt:lpstr>
      <vt:lpstr>Product Scope (p. 715)</vt:lpstr>
      <vt:lpstr>Baseline(d) (deliverable) P 699</vt:lpstr>
      <vt:lpstr>Brian’s definition of scope (bv)</vt:lpstr>
      <vt:lpstr>PMBOK Requirements Definitions…</vt:lpstr>
      <vt:lpstr>Requirements document defined (bv)</vt:lpstr>
      <vt:lpstr>Scope: Predictive vs. Scrum (p. 131)  (slide 1 of 3)</vt:lpstr>
      <vt:lpstr>Scope: Predictive vs. Agile - Scrum (p. 131)  (slide 2 of 3)</vt:lpstr>
      <vt:lpstr>Scope: Predictive vs. Agile - Scrum (p. 131)  (slide 3 of 3)</vt:lpstr>
      <vt:lpstr>Completion of Project Scope is Measured Against the Requirements (p. 131)</vt:lpstr>
      <vt:lpstr>Validate Scope: One key output</vt:lpstr>
      <vt:lpstr>Trends (p. 132)</vt:lpstr>
      <vt:lpstr>Another word on Agile (p. 133) – (see next slide)</vt:lpstr>
      <vt:lpstr>Another word on Agile (bv)</vt:lpstr>
      <vt:lpstr>Collect Requirements 5.2</vt:lpstr>
      <vt:lpstr>Collect Requirements Defined (p. 138)</vt:lpstr>
      <vt:lpstr>Requirements (p. 140)</vt:lpstr>
      <vt:lpstr>Some Inputs to Requirements (p. 141)</vt:lpstr>
      <vt:lpstr>Best Practices Defined From iSixSigma</vt:lpstr>
      <vt:lpstr>More Inputs to Requirements (p. 143)</vt:lpstr>
      <vt:lpstr>Requirement Approval Types (p. 144)</vt:lpstr>
      <vt:lpstr>Nominal Group Technique (pp. 144 – 145)</vt:lpstr>
      <vt:lpstr>Prototypes (p. 147)</vt:lpstr>
      <vt:lpstr>Prototypes: Story Boards in IT (p. 147)</vt:lpstr>
      <vt:lpstr>Before Baselining Requirements Need To Be…(p. 147)</vt:lpstr>
      <vt:lpstr>Different Requirements Types (p. 148)</vt:lpstr>
      <vt:lpstr>Non Functional Requirements (p. 148) (continued from previous slide)</vt:lpstr>
      <vt:lpstr>Requirements Traceability Matrix (A.K.A. RTM) (p.148-149)</vt:lpstr>
      <vt:lpstr>Some RTM uses…(p. 149)</vt:lpstr>
      <vt:lpstr>5.3 Define Scope (p150)</vt:lpstr>
      <vt:lpstr>7 Sources of Scope Creep: 7 min</vt:lpstr>
      <vt:lpstr>During project planning (p 151)</vt:lpstr>
      <vt:lpstr>Some inputs: (p 152)</vt:lpstr>
      <vt:lpstr>How? (p 153)</vt:lpstr>
      <vt:lpstr>Define Scope Outputs:</vt:lpstr>
      <vt:lpstr>5.4 create WBS Covered under separate presentation</vt:lpstr>
      <vt:lpstr>5.5 Validate Scope (p 163)</vt:lpstr>
      <vt:lpstr>Verification: (P 164)</vt:lpstr>
      <vt:lpstr>Validate Scope: T&amp;T (p 166)</vt:lpstr>
      <vt:lpstr>Acceptance (p 166)</vt:lpstr>
      <vt:lpstr>5.6 Control Scope (p 167)</vt:lpstr>
      <vt:lpstr>Example of Out of Control Scope Change</vt:lpstr>
      <vt:lpstr>The Vasa/Wasa War Ship (8 min)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Scope Management (PMBOK 6th ed., 2017, pp.129-171)</dc:title>
  <dc:creator>Brian Vanderjack</dc:creator>
  <cp:lastModifiedBy>Brian Vanderjack</cp:lastModifiedBy>
  <cp:revision>94</cp:revision>
  <dcterms:created xsi:type="dcterms:W3CDTF">2019-02-24T12:42:33Z</dcterms:created>
  <dcterms:modified xsi:type="dcterms:W3CDTF">2023-09-13T01:34:10Z</dcterms:modified>
</cp:coreProperties>
</file>